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5"/>
  </p:notesMasterIdLst>
  <p:sldIdLst>
    <p:sldId id="256" r:id="rId2"/>
    <p:sldId id="266" r:id="rId3"/>
    <p:sldId id="268" r:id="rId4"/>
    <p:sldId id="287" r:id="rId5"/>
    <p:sldId id="273" r:id="rId6"/>
    <p:sldId id="280" r:id="rId7"/>
    <p:sldId id="288" r:id="rId8"/>
    <p:sldId id="289" r:id="rId9"/>
    <p:sldId id="279" r:id="rId10"/>
    <p:sldId id="290" r:id="rId11"/>
    <p:sldId id="285" r:id="rId12"/>
    <p:sldId id="286" r:id="rId13"/>
    <p:sldId id="291" r:id="rId14"/>
    <p:sldId id="277" r:id="rId15"/>
    <p:sldId id="274" r:id="rId16"/>
    <p:sldId id="275" r:id="rId17"/>
    <p:sldId id="278" r:id="rId18"/>
    <p:sldId id="281" r:id="rId19"/>
    <p:sldId id="282" r:id="rId20"/>
    <p:sldId id="283" r:id="rId21"/>
    <p:sldId id="292" r:id="rId22"/>
    <p:sldId id="284" r:id="rId23"/>
    <p:sldId id="276" r:id="rId2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8368" autoAdjust="0"/>
  </p:normalViewPr>
  <p:slideViewPr>
    <p:cSldViewPr>
      <p:cViewPr>
        <p:scale>
          <a:sx n="69" d="100"/>
          <a:sy n="69" d="100"/>
        </p:scale>
        <p:origin x="-1404" y="-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4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1D2CCA-F085-4AE3-84A3-623CE12CF687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79C6A3-5191-435C-97BE-7359B1FD2DA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95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9C6A3-5191-435C-97BE-7359B1FD2DA4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9C6A3-5191-435C-97BE-7359B1FD2DA4}" type="slidenum">
              <a:rPr lang="fr-FR" smtClean="0">
                <a:solidFill>
                  <a:prstClr val="black"/>
                </a:solidFill>
              </a:rPr>
              <a:pPr/>
              <a:t>10</a:t>
            </a:fld>
            <a:endParaRPr lang="fr-F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9C6A3-5191-435C-97BE-7359B1FD2DA4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9C6A3-5191-435C-97BE-7359B1FD2DA4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9C6A3-5191-435C-97BE-7359B1FD2DA4}" type="slidenum">
              <a:rPr lang="fr-FR" smtClean="0">
                <a:solidFill>
                  <a:prstClr val="black"/>
                </a:solidFill>
              </a:rPr>
              <a:pPr/>
              <a:t>13</a:t>
            </a:fld>
            <a:endParaRPr lang="fr-F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9C6A3-5191-435C-97BE-7359B1FD2DA4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9C6A3-5191-435C-97BE-7359B1FD2DA4}" type="slidenum">
              <a:rPr lang="fr-FR" smtClean="0"/>
              <a:pPr/>
              <a:t>15</a:t>
            </a:fld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9C6A3-5191-435C-97BE-7359B1FD2DA4}" type="slidenum">
              <a:rPr lang="fr-FR" smtClean="0"/>
              <a:pPr/>
              <a:t>16</a:t>
            </a:fld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9C6A3-5191-435C-97BE-7359B1FD2DA4}" type="slidenum">
              <a:rPr lang="fr-FR" smtClean="0"/>
              <a:pPr/>
              <a:t>17</a:t>
            </a:fld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9C6A3-5191-435C-97BE-7359B1FD2DA4}" type="slidenum">
              <a:rPr lang="fr-FR" smtClean="0"/>
              <a:pPr/>
              <a:t>18</a:t>
            </a:fld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9C6A3-5191-435C-97BE-7359B1FD2DA4}" type="slidenum">
              <a:rPr lang="fr-FR" smtClean="0"/>
              <a:pPr/>
              <a:t>19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9C6A3-5191-435C-97BE-7359B1FD2DA4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9C6A3-5191-435C-97BE-7359B1FD2DA4}" type="slidenum">
              <a:rPr lang="fr-FR" smtClean="0"/>
              <a:pPr/>
              <a:t>20</a:t>
            </a:fld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9C6A3-5191-435C-97BE-7359B1FD2DA4}" type="slidenum">
              <a:rPr lang="fr-FR" smtClean="0">
                <a:solidFill>
                  <a:prstClr val="black"/>
                </a:solidFill>
              </a:rPr>
              <a:pPr/>
              <a:t>21</a:t>
            </a:fld>
            <a:endParaRPr lang="fr-F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9C6A3-5191-435C-97BE-7359B1FD2DA4}" type="slidenum">
              <a:rPr lang="fr-FR" smtClean="0"/>
              <a:pPr/>
              <a:t>22</a:t>
            </a:fld>
            <a:endParaRPr lang="fr-F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9C6A3-5191-435C-97BE-7359B1FD2DA4}" type="slidenum">
              <a:rPr lang="fr-FR" smtClean="0"/>
              <a:pPr/>
              <a:t>23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9C6A3-5191-435C-97BE-7359B1FD2DA4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9C6A3-5191-435C-97BE-7359B1FD2DA4}" type="slidenum">
              <a:rPr lang="fr-FR" smtClean="0">
                <a:solidFill>
                  <a:prstClr val="black"/>
                </a:solidFill>
              </a:rPr>
              <a:pPr/>
              <a:t>4</a:t>
            </a:fld>
            <a:endParaRPr lang="fr-F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9C6A3-5191-435C-97BE-7359B1FD2DA4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9C6A3-5191-435C-97BE-7359B1FD2DA4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9C6A3-5191-435C-97BE-7359B1FD2DA4}" type="slidenum">
              <a:rPr lang="fr-FR" smtClean="0">
                <a:solidFill>
                  <a:prstClr val="black"/>
                </a:solidFill>
              </a:rPr>
              <a:pPr/>
              <a:t>7</a:t>
            </a:fld>
            <a:endParaRPr lang="fr-F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9C6A3-5191-435C-97BE-7359B1FD2DA4}" type="slidenum">
              <a:rPr lang="fr-FR" smtClean="0">
                <a:solidFill>
                  <a:prstClr val="black"/>
                </a:solidFill>
              </a:rPr>
              <a:pPr/>
              <a:t>8</a:t>
            </a:fld>
            <a:endParaRPr lang="fr-F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9C6A3-5191-435C-97BE-7359B1FD2DA4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AE3FC-A5B9-45B9-8D6E-02002673E3BA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8021F-83A0-4C32-9113-E640F80D9F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AE3FC-A5B9-45B9-8D6E-02002673E3BA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8021F-83A0-4C32-9113-E640F80D9F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AE3FC-A5B9-45B9-8D6E-02002673E3BA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8021F-83A0-4C32-9113-E640F80D9F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AE3FC-A5B9-45B9-8D6E-02002673E3BA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8021F-83A0-4C32-9113-E640F80D9F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AE3FC-A5B9-45B9-8D6E-02002673E3BA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8021F-83A0-4C32-9113-E640F80D9F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AE3FC-A5B9-45B9-8D6E-02002673E3BA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8021F-83A0-4C32-9113-E640F80D9F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AE3FC-A5B9-45B9-8D6E-02002673E3BA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8021F-83A0-4C32-9113-E640F80D9F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AE3FC-A5B9-45B9-8D6E-02002673E3BA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8021F-83A0-4C32-9113-E640F80D9F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AE3FC-A5B9-45B9-8D6E-02002673E3BA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8021F-83A0-4C32-9113-E640F80D9F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AE3FC-A5B9-45B9-8D6E-02002673E3BA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8021F-83A0-4C32-9113-E640F80D9F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AE3FC-A5B9-45B9-8D6E-02002673E3BA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8021F-83A0-4C32-9113-E640F80D9F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FAE3FC-A5B9-45B9-8D6E-02002673E3BA}" type="datetimeFigureOut">
              <a:rPr lang="fr-FR" smtClean="0"/>
              <a:pPr/>
              <a:t>22/02/2021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8021F-83A0-4C32-9113-E640F80D9F1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rmosad.com/index67.htm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alfaseeh.com/vb/showthread.php?4908-%C7%E1%C5%D3%CA%DD%E5%C7%E3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57192"/>
          </a:xfrm>
          <a:solidFill>
            <a:schemeClr val="bg2">
              <a:lumMod val="50000"/>
            </a:schemeClr>
          </a:solidFill>
        </p:spPr>
        <p:txBody>
          <a:bodyPr>
            <a:noAutofit/>
          </a:bodyPr>
          <a:lstStyle/>
          <a:p>
            <a:r>
              <a:rPr lang="ar-TN" sz="6000" b="1" dirty="0" smtClean="0"/>
              <a:t> </a:t>
            </a:r>
            <a:r>
              <a:rPr lang="ar-TN" sz="199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الاستفهام</a:t>
            </a:r>
            <a:r>
              <a:rPr lang="ar-TN" sz="6000" b="1" dirty="0" smtClean="0"/>
              <a:t/>
            </a:r>
            <a:br>
              <a:rPr lang="ar-TN" sz="6000" b="1" dirty="0" smtClean="0"/>
            </a:br>
            <a:r>
              <a:rPr lang="ar-TN" sz="8000" b="1" dirty="0" smtClean="0">
                <a:solidFill>
                  <a:schemeClr val="tx2">
                    <a:lumMod val="50000"/>
                  </a:schemeClr>
                </a:solidFill>
                <a:cs typeface="Andalus" pitchFamily="2" charset="-78"/>
              </a:rPr>
              <a:t> </a:t>
            </a:r>
            <a:r>
              <a:rPr lang="ar-TN" sz="8000" b="1" dirty="0" smtClean="0">
                <a:solidFill>
                  <a:srgbClr val="C00000"/>
                </a:solidFill>
                <a:cs typeface="Andalus" pitchFamily="2" charset="-78"/>
              </a:rPr>
              <a:t>أبنيته ومعانيه</a:t>
            </a:r>
            <a:r>
              <a:rPr lang="ar-TN" sz="8000" b="1" dirty="0" smtClean="0">
                <a:solidFill>
                  <a:schemeClr val="tx2">
                    <a:lumMod val="50000"/>
                  </a:schemeClr>
                </a:solidFill>
                <a:cs typeface="Andalus" pitchFamily="2" charset="-78"/>
              </a:rPr>
              <a:t/>
            </a:r>
            <a:br>
              <a:rPr lang="ar-TN" sz="8000" b="1" dirty="0" smtClean="0">
                <a:solidFill>
                  <a:schemeClr val="tx2">
                    <a:lumMod val="50000"/>
                  </a:schemeClr>
                </a:solidFill>
                <a:cs typeface="Andalus" pitchFamily="2" charset="-78"/>
              </a:rPr>
            </a:br>
            <a:r>
              <a:rPr lang="ar-TN" sz="3600" b="1" dirty="0" smtClean="0">
                <a:solidFill>
                  <a:srgbClr val="FFFF00"/>
                </a:solidFill>
                <a:latin typeface="Tahoma" pitchFamily="34" charset="0"/>
                <a:ea typeface="Arial Unicode MS" pitchFamily="34" charset="-128"/>
                <a:cs typeface="Tahoma" pitchFamily="34" charset="0"/>
              </a:rPr>
              <a:t>المستوى الدّراسي 9 أساسي</a:t>
            </a:r>
            <a:endParaRPr lang="fr-FR" sz="6000" b="1" dirty="0">
              <a:solidFill>
                <a:srgbClr val="FFFF00"/>
              </a:solidFill>
              <a:latin typeface="Tahoma" pitchFamily="34" charset="0"/>
              <a:ea typeface="Arial Unicode MS" pitchFamily="34" charset="-128"/>
              <a:cs typeface="Tahoma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85786" y="5229200"/>
            <a:ext cx="7500990" cy="1628800"/>
          </a:xfrm>
        </p:spPr>
        <p:txBody>
          <a:bodyPr>
            <a:normAutofit/>
          </a:bodyPr>
          <a:lstStyle/>
          <a:p>
            <a:pPr algn="ctr"/>
            <a:r>
              <a:rPr lang="ar-TN" sz="2800" dirty="0" smtClean="0">
                <a:solidFill>
                  <a:srgbClr val="00B0F0"/>
                </a:solidFill>
                <a:cs typeface="mohammad bold art 1" pitchFamily="2" charset="-78"/>
              </a:rPr>
              <a:t>الأستاذ:محمد الهادي الكعبوري</a:t>
            </a:r>
            <a:r>
              <a:rPr lang="ar-TN" sz="2800" dirty="0" smtClean="0">
                <a:cs typeface="mohammad bold art 1" pitchFamily="2" charset="-78"/>
              </a:rPr>
              <a:t/>
            </a:r>
            <a:br>
              <a:rPr lang="ar-TN" sz="2800" dirty="0" smtClean="0">
                <a:cs typeface="mohammad bold art 1" pitchFamily="2" charset="-78"/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السنة الدّراسية 2020_2021</a:t>
            </a:r>
            <a:b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ar-TN" sz="2800" b="1" dirty="0" smtClean="0"/>
              <a:t>المدرسة الإعدادية منزل جميل 2</a:t>
            </a:r>
            <a:endParaRPr lang="fr-FR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71736" y="-23"/>
            <a:ext cx="6572264" cy="500065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ar-TN" sz="2800" b="1" dirty="0" smtClean="0">
                <a:solidFill>
                  <a:srgbClr val="FFFF00"/>
                </a:solidFill>
              </a:rPr>
              <a:t>الاستفهام</a:t>
            </a:r>
            <a:r>
              <a:rPr lang="ar-TN" sz="28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   </a:t>
            </a:r>
            <a:r>
              <a:rPr lang="ar-TN" sz="700" b="1" dirty="0" smtClean="0"/>
              <a:t>المستوى الدّراسي 9 أساسي</a:t>
            </a:r>
            <a:endParaRPr lang="fr-FR" sz="1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476672"/>
            <a:ext cx="9144000" cy="6381328"/>
          </a:xfrm>
          <a:solidFill>
            <a:schemeClr val="bg2">
              <a:lumMod val="25000"/>
            </a:schemeClr>
          </a:solidFill>
        </p:spPr>
        <p:txBody>
          <a:bodyPr>
            <a:normAutofit/>
          </a:bodyPr>
          <a:lstStyle/>
          <a:p>
            <a:r>
              <a:rPr lang="ar-TN" sz="6000" dirty="0">
                <a:solidFill>
                  <a:schemeClr val="accent6"/>
                </a:solidFill>
              </a:rPr>
              <a:t>أدوات </a:t>
            </a:r>
            <a:r>
              <a:rPr lang="ar-TN" sz="6000" dirty="0" smtClean="0">
                <a:solidFill>
                  <a:schemeClr val="accent6"/>
                </a:solidFill>
              </a:rPr>
              <a:t>الاستفهام</a:t>
            </a:r>
            <a:r>
              <a:rPr lang="ar-TN" sz="6000" dirty="0" smtClean="0">
                <a:solidFill>
                  <a:schemeClr val="bg1">
                    <a:lumMod val="95000"/>
                  </a:schemeClr>
                </a:solidFill>
              </a:rPr>
              <a:t/>
            </a:r>
            <a:br>
              <a:rPr lang="ar-TN" sz="6000" dirty="0" smtClean="0">
                <a:solidFill>
                  <a:schemeClr val="bg1">
                    <a:lumMod val="95000"/>
                  </a:schemeClr>
                </a:solidFill>
              </a:rPr>
            </a:br>
            <a:r>
              <a:rPr lang="ar-TN" sz="9600" dirty="0" smtClean="0">
                <a:solidFill>
                  <a:schemeClr val="bg1">
                    <a:lumMod val="95000"/>
                  </a:schemeClr>
                </a:solidFill>
              </a:rPr>
              <a:t>دلالة مركّب الجرّ المشتمل على اسم استفهام:</a:t>
            </a:r>
            <a:r>
              <a:rPr lang="ar-TN" sz="4400" dirty="0" smtClean="0">
                <a:solidFill>
                  <a:schemeClr val="bg1">
                    <a:lumMod val="95000"/>
                  </a:schemeClr>
                </a:solidFill>
              </a:rPr>
              <a:t>.</a:t>
            </a:r>
            <a:endParaRPr lang="fr-FR" sz="60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0" y="0"/>
            <a:ext cx="2555776" cy="476672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TN" sz="2800" dirty="0" err="1" smtClean="0">
                <a:solidFill>
                  <a:srgbClr val="00B0F0"/>
                </a:solidFill>
                <a:cs typeface="mohammad bold art 1" pitchFamily="2" charset="-78"/>
              </a:rPr>
              <a:t>الأستاذ:محمد</a:t>
            </a:r>
            <a:r>
              <a:rPr lang="ar-TN" sz="2800" dirty="0" smtClean="0">
                <a:solidFill>
                  <a:srgbClr val="00B0F0"/>
                </a:solidFill>
                <a:cs typeface="mohammad bold art 1" pitchFamily="2" charset="-78"/>
              </a:rPr>
              <a:t> الهادي الكعبوري</a:t>
            </a:r>
            <a:r>
              <a:rPr lang="ar-TN" sz="2800" dirty="0" smtClean="0">
                <a:solidFill>
                  <a:prstClr val="black">
                    <a:tint val="75000"/>
                  </a:prstClr>
                </a:solidFill>
                <a:cs typeface="mohammad bold art 1" pitchFamily="2" charset="-78"/>
              </a:rPr>
              <a:t/>
            </a:r>
            <a:br>
              <a:rPr lang="ar-TN" sz="2800" dirty="0" smtClean="0">
                <a:solidFill>
                  <a:prstClr val="black">
                    <a:tint val="75000"/>
                  </a:prstClr>
                </a:solidFill>
                <a:cs typeface="mohammad bold art 1" pitchFamily="2" charset="-78"/>
              </a:rPr>
            </a:br>
            <a:r>
              <a:rPr lang="ar-TN" sz="2800" b="1" dirty="0" smtClean="0">
                <a:solidFill>
                  <a:srgbClr val="8064A2">
                    <a:lumMod val="40000"/>
                    <a:lumOff val="60000"/>
                  </a:srgbClr>
                </a:solidFill>
              </a:rPr>
              <a:t>السنة الدّراسية 2020_2021</a:t>
            </a:r>
            <a:br>
              <a:rPr lang="ar-TN" sz="2800" b="1" dirty="0" smtClean="0">
                <a:solidFill>
                  <a:srgbClr val="8064A2">
                    <a:lumMod val="40000"/>
                    <a:lumOff val="60000"/>
                  </a:srgbClr>
                </a:solidFill>
              </a:rPr>
            </a:br>
            <a:r>
              <a:rPr lang="ar-TN" sz="2800" b="1" dirty="0" smtClean="0">
                <a:solidFill>
                  <a:srgbClr val="8064A2">
                    <a:lumMod val="40000"/>
                    <a:lumOff val="60000"/>
                  </a:srgbClr>
                </a:solidFill>
              </a:rPr>
              <a:t> </a:t>
            </a:r>
            <a:r>
              <a:rPr lang="ar-TN" sz="2800" b="1" dirty="0" smtClean="0">
                <a:solidFill>
                  <a:prstClr val="black">
                    <a:tint val="75000"/>
                  </a:prstClr>
                </a:solidFill>
              </a:rPr>
              <a:t>المدرسة الإعدادية منزل جميل 2</a:t>
            </a:r>
            <a:endParaRPr lang="fr-FR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3078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428860" y="-23"/>
            <a:ext cx="6715140" cy="500065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ar-TN" sz="4000" b="1" dirty="0" smtClean="0">
                <a:solidFill>
                  <a:srgbClr val="FFFF00"/>
                </a:solidFill>
              </a:rPr>
              <a:t>الاستفهام</a:t>
            </a:r>
            <a:r>
              <a:rPr lang="ar-TN" sz="40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   </a:t>
            </a:r>
            <a:r>
              <a:rPr lang="ar-TN" sz="1000" b="1" dirty="0" smtClean="0"/>
              <a:t>المستوى الدّراسي 9 أساسي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1714488"/>
            <a:ext cx="9144000" cy="5143512"/>
          </a:xfrm>
        </p:spPr>
        <p:txBody>
          <a:bodyPr/>
          <a:lstStyle/>
          <a:p>
            <a:endParaRPr lang="fr-FR" sz="2600" dirty="0">
              <a:solidFill>
                <a:schemeClr val="tx1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0" y="1071546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0" y="928670"/>
          <a:ext cx="9144000" cy="5929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1736"/>
                <a:gridCol w="2143140"/>
                <a:gridCol w="4429124"/>
              </a:tblGrid>
              <a:tr h="741166">
                <a:tc>
                  <a:txBody>
                    <a:bodyPr/>
                    <a:lstStyle/>
                    <a:p>
                      <a:pPr algn="ctr"/>
                      <a:r>
                        <a:rPr lang="ar-TN" sz="3200" dirty="0" smtClean="0"/>
                        <a:t>معناه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2400" dirty="0" smtClean="0"/>
                        <a:t>وظيفة مركب الجر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200" dirty="0" smtClean="0"/>
                        <a:t>الأمثلة</a:t>
                      </a:r>
                      <a:endParaRPr lang="fr-FR" sz="3200" dirty="0"/>
                    </a:p>
                  </a:txBody>
                  <a:tcPr/>
                </a:tc>
              </a:tr>
              <a:tr h="741166">
                <a:tc>
                  <a:txBody>
                    <a:bodyPr/>
                    <a:lstStyle/>
                    <a:p>
                      <a:pPr algn="ctr"/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600" b="1" u="sng" dirty="0" smtClean="0">
                          <a:solidFill>
                            <a:srgbClr val="C00000"/>
                          </a:solidFill>
                        </a:rPr>
                        <a:t>عن</a:t>
                      </a:r>
                      <a:r>
                        <a:rPr lang="ar-TN" sz="3600" b="1" u="sng" baseline="0" dirty="0" smtClean="0">
                          <a:solidFill>
                            <a:srgbClr val="C00000"/>
                          </a:solidFill>
                        </a:rPr>
                        <a:t> أيّ الأسئلة </a:t>
                      </a:r>
                      <a:r>
                        <a:rPr lang="ar-TN" sz="3600" b="1" baseline="0" dirty="0" smtClean="0"/>
                        <a:t>أجبت؟</a:t>
                      </a:r>
                      <a:endParaRPr lang="fr-FR" sz="3600" b="1" dirty="0"/>
                    </a:p>
                  </a:txBody>
                  <a:tcPr/>
                </a:tc>
              </a:tr>
              <a:tr h="741166">
                <a:tc>
                  <a:txBody>
                    <a:bodyPr/>
                    <a:lstStyle/>
                    <a:p>
                      <a:pPr algn="ctr"/>
                      <a:endParaRPr lang="fr-FR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600" b="1" u="sng" dirty="0" smtClean="0">
                          <a:solidFill>
                            <a:srgbClr val="C00000"/>
                          </a:solidFill>
                        </a:rPr>
                        <a:t>بأيّ قلم </a:t>
                      </a:r>
                      <a:r>
                        <a:rPr lang="ar-TN" sz="3600" b="1" dirty="0" smtClean="0"/>
                        <a:t>كتبت العنوان؟</a:t>
                      </a:r>
                      <a:endParaRPr lang="fr-FR" sz="3600" b="1" dirty="0"/>
                    </a:p>
                  </a:txBody>
                  <a:tcPr/>
                </a:tc>
              </a:tr>
              <a:tr h="741166">
                <a:tc>
                  <a:txBody>
                    <a:bodyPr/>
                    <a:lstStyle/>
                    <a:p>
                      <a:pPr algn="ctr"/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600" b="1" u="sng" dirty="0" smtClean="0">
                          <a:solidFill>
                            <a:srgbClr val="C00000"/>
                          </a:solidFill>
                        </a:rPr>
                        <a:t>لم</a:t>
                      </a:r>
                      <a:r>
                        <a:rPr lang="ar-TN" sz="3600" b="1" dirty="0" smtClean="0"/>
                        <a:t> َلا أستطيع بلوغ مناي؟</a:t>
                      </a:r>
                      <a:endParaRPr lang="fr-FR" sz="3600" b="1" dirty="0"/>
                    </a:p>
                  </a:txBody>
                  <a:tcPr/>
                </a:tc>
              </a:tr>
              <a:tr h="741166">
                <a:tc>
                  <a:txBody>
                    <a:bodyPr/>
                    <a:lstStyle/>
                    <a:p>
                      <a:pPr algn="ctr"/>
                      <a:endParaRPr lang="fr-FR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600" b="1" u="sng" dirty="0" smtClean="0">
                          <a:solidFill>
                            <a:srgbClr val="C00000"/>
                          </a:solidFill>
                        </a:rPr>
                        <a:t>فيم </a:t>
                      </a:r>
                      <a:r>
                        <a:rPr lang="ar-TN" sz="3600" b="1" dirty="0" smtClean="0"/>
                        <a:t>خرج معك؟</a:t>
                      </a:r>
                      <a:endParaRPr lang="fr-FR" sz="3600" b="1" dirty="0"/>
                    </a:p>
                  </a:txBody>
                  <a:tcPr/>
                </a:tc>
              </a:tr>
              <a:tr h="741166">
                <a:tc>
                  <a:txBody>
                    <a:bodyPr/>
                    <a:lstStyle/>
                    <a:p>
                      <a:pPr algn="ctr"/>
                      <a:endParaRPr lang="fr-FR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600" b="1" u="sng" dirty="0" smtClean="0">
                          <a:solidFill>
                            <a:srgbClr val="C00000"/>
                          </a:solidFill>
                        </a:rPr>
                        <a:t>على أيّ مقعد</a:t>
                      </a:r>
                      <a:r>
                        <a:rPr lang="ar-TN" sz="3600" b="1" u="sng" baseline="0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ar-TN" sz="3600" b="1" baseline="0" dirty="0" smtClean="0"/>
                        <a:t>جلست؟</a:t>
                      </a:r>
                      <a:endParaRPr lang="fr-FR" sz="3600" b="1" dirty="0"/>
                    </a:p>
                  </a:txBody>
                  <a:tcPr/>
                </a:tc>
              </a:tr>
              <a:tr h="741166">
                <a:tc>
                  <a:txBody>
                    <a:bodyPr/>
                    <a:lstStyle/>
                    <a:p>
                      <a:pPr algn="ctr"/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600" b="1" u="sng" dirty="0" smtClean="0">
                          <a:solidFill>
                            <a:srgbClr val="C00000"/>
                          </a:solidFill>
                        </a:rPr>
                        <a:t>في أيّة  قارّة </a:t>
                      </a:r>
                      <a:r>
                        <a:rPr lang="ar-TN" sz="3600" b="1" dirty="0" smtClean="0"/>
                        <a:t>توجد الصّين؟</a:t>
                      </a:r>
                      <a:endParaRPr lang="fr-FR" sz="3600" b="1" dirty="0"/>
                    </a:p>
                  </a:txBody>
                  <a:tcPr/>
                </a:tc>
              </a:tr>
              <a:tr h="741166">
                <a:tc>
                  <a:txBody>
                    <a:bodyPr/>
                    <a:lstStyle/>
                    <a:p>
                      <a:pPr algn="ctr"/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600" b="1" u="sng" dirty="0" smtClean="0">
                          <a:solidFill>
                            <a:srgbClr val="C00000"/>
                          </a:solidFill>
                        </a:rPr>
                        <a:t>في أيّ وقت </a:t>
                      </a:r>
                      <a:r>
                        <a:rPr lang="ar-TN" sz="3600" b="1" dirty="0" smtClean="0"/>
                        <a:t>تحضر دروسك؟</a:t>
                      </a:r>
                      <a:endParaRPr lang="fr-FR" sz="3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ZoneTexte 14"/>
          <p:cNvSpPr txBox="1"/>
          <p:nvPr/>
        </p:nvSpPr>
        <p:spPr>
          <a:xfrm>
            <a:off x="0" y="500042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400" b="1" dirty="0" smtClean="0"/>
              <a:t>ما هي  المعاني السّياقية التي يفيدها </a:t>
            </a:r>
            <a:r>
              <a:rPr lang="ar-TN" sz="2400" b="1" dirty="0" err="1" smtClean="0"/>
              <a:t>امركب</a:t>
            </a:r>
            <a:r>
              <a:rPr lang="ar-TN" sz="2400" b="1" dirty="0" smtClean="0"/>
              <a:t> الجر المشتمل على اسم استفهام في ما يلي؟</a:t>
            </a:r>
            <a:endParaRPr lang="fr-FR" sz="2400" b="1" dirty="0"/>
          </a:p>
        </p:txBody>
      </p:sp>
      <p:sp>
        <p:nvSpPr>
          <p:cNvPr id="17" name="ZoneTexte 16"/>
          <p:cNvSpPr txBox="1"/>
          <p:nvPr/>
        </p:nvSpPr>
        <p:spPr>
          <a:xfrm>
            <a:off x="152400" y="2152640"/>
            <a:ext cx="2285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2500298" y="1714488"/>
            <a:ext cx="22859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200" b="1" dirty="0" smtClean="0"/>
              <a:t>مفعول </a:t>
            </a:r>
            <a:r>
              <a:rPr lang="ar-TN" sz="3200" b="1" dirty="0" err="1" smtClean="0"/>
              <a:t>به</a:t>
            </a:r>
            <a:endParaRPr lang="fr-FR" sz="32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2500298" y="2500306"/>
            <a:ext cx="22859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200" b="1" dirty="0" smtClean="0"/>
              <a:t>مفعول </a:t>
            </a:r>
            <a:r>
              <a:rPr lang="ar-TN" sz="3200" b="1" dirty="0" err="1" smtClean="0"/>
              <a:t>به</a:t>
            </a:r>
            <a:r>
              <a:rPr lang="ar-TN" sz="3200" b="1" dirty="0" smtClean="0"/>
              <a:t> ثان</a:t>
            </a:r>
            <a:endParaRPr lang="fr-FR" sz="3200" b="1" dirty="0"/>
          </a:p>
        </p:txBody>
      </p:sp>
      <p:sp>
        <p:nvSpPr>
          <p:cNvPr id="20" name="ZoneTexte 19"/>
          <p:cNvSpPr txBox="1"/>
          <p:nvPr/>
        </p:nvSpPr>
        <p:spPr>
          <a:xfrm>
            <a:off x="2500298" y="3214686"/>
            <a:ext cx="22859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200" b="1" dirty="0" smtClean="0"/>
              <a:t>مفعول </a:t>
            </a:r>
            <a:r>
              <a:rPr lang="ar-TN" sz="3200" b="1" dirty="0" err="1" smtClean="0"/>
              <a:t>لآجله</a:t>
            </a:r>
            <a:endParaRPr lang="fr-FR" sz="3200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71438" y="3143248"/>
            <a:ext cx="22859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200" b="1" dirty="0" err="1" smtClean="0"/>
              <a:t>الأجلية</a:t>
            </a:r>
            <a:r>
              <a:rPr lang="ar-TN" sz="3200" b="1" dirty="0" smtClean="0"/>
              <a:t>/السببية</a:t>
            </a:r>
            <a:endParaRPr lang="fr-FR" sz="3200" b="1" dirty="0"/>
          </a:p>
        </p:txBody>
      </p:sp>
      <p:sp>
        <p:nvSpPr>
          <p:cNvPr id="22" name="ZoneTexte 21"/>
          <p:cNvSpPr txBox="1"/>
          <p:nvPr/>
        </p:nvSpPr>
        <p:spPr>
          <a:xfrm>
            <a:off x="2500298" y="4797152"/>
            <a:ext cx="2215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800" b="1" dirty="0" smtClean="0"/>
              <a:t>مفعول فيه للمكان</a:t>
            </a:r>
            <a:endParaRPr lang="fr-FR" sz="2800" b="1" dirty="0"/>
          </a:p>
        </p:txBody>
      </p:sp>
      <p:sp>
        <p:nvSpPr>
          <p:cNvPr id="23" name="ZoneTexte 22"/>
          <p:cNvSpPr txBox="1"/>
          <p:nvPr/>
        </p:nvSpPr>
        <p:spPr>
          <a:xfrm>
            <a:off x="125776" y="4714884"/>
            <a:ext cx="22859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200" b="1" dirty="0" smtClean="0"/>
              <a:t>الظرفية المكانية</a:t>
            </a:r>
            <a:endParaRPr lang="fr-FR" sz="3200" b="1" dirty="0"/>
          </a:p>
        </p:txBody>
      </p:sp>
      <p:sp>
        <p:nvSpPr>
          <p:cNvPr id="16" name="ZoneTexte 15"/>
          <p:cNvSpPr txBox="1"/>
          <p:nvPr/>
        </p:nvSpPr>
        <p:spPr>
          <a:xfrm>
            <a:off x="0" y="1714488"/>
            <a:ext cx="22859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200" b="1" dirty="0" err="1" smtClean="0"/>
              <a:t>المفعوليّة</a:t>
            </a:r>
            <a:endParaRPr lang="fr-FR" sz="3200" b="1" dirty="0"/>
          </a:p>
        </p:txBody>
      </p:sp>
      <p:sp>
        <p:nvSpPr>
          <p:cNvPr id="25" name="ZoneTexte 24"/>
          <p:cNvSpPr txBox="1"/>
          <p:nvPr/>
        </p:nvSpPr>
        <p:spPr>
          <a:xfrm>
            <a:off x="0" y="2500306"/>
            <a:ext cx="22859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200" b="1" dirty="0" err="1" smtClean="0"/>
              <a:t>المفعوليّة</a:t>
            </a:r>
            <a:endParaRPr lang="fr-FR" sz="3200" b="1" dirty="0"/>
          </a:p>
        </p:txBody>
      </p:sp>
      <p:sp>
        <p:nvSpPr>
          <p:cNvPr id="26" name="ZoneTexte 25"/>
          <p:cNvSpPr txBox="1"/>
          <p:nvPr/>
        </p:nvSpPr>
        <p:spPr>
          <a:xfrm>
            <a:off x="2571736" y="4000504"/>
            <a:ext cx="22859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200" b="1" dirty="0" smtClean="0"/>
              <a:t>مفعول </a:t>
            </a:r>
            <a:r>
              <a:rPr lang="ar-TN" sz="3200" b="1" dirty="0" err="1" smtClean="0"/>
              <a:t>لآجله</a:t>
            </a:r>
            <a:endParaRPr lang="fr-FR" sz="3200" b="1" dirty="0"/>
          </a:p>
        </p:txBody>
      </p:sp>
      <p:sp>
        <p:nvSpPr>
          <p:cNvPr id="27" name="ZoneTexte 26"/>
          <p:cNvSpPr txBox="1"/>
          <p:nvPr/>
        </p:nvSpPr>
        <p:spPr>
          <a:xfrm>
            <a:off x="0" y="4000504"/>
            <a:ext cx="22859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200" b="1" dirty="0" err="1" smtClean="0"/>
              <a:t>الأجلية</a:t>
            </a:r>
            <a:r>
              <a:rPr lang="ar-TN" sz="3200" b="1" dirty="0" smtClean="0"/>
              <a:t>/الغائية</a:t>
            </a:r>
            <a:endParaRPr lang="fr-FR" sz="3200" b="1" dirty="0"/>
          </a:p>
        </p:txBody>
      </p:sp>
      <p:sp>
        <p:nvSpPr>
          <p:cNvPr id="28" name="ZoneTexte 27"/>
          <p:cNvSpPr txBox="1"/>
          <p:nvPr/>
        </p:nvSpPr>
        <p:spPr>
          <a:xfrm>
            <a:off x="2428860" y="5445224"/>
            <a:ext cx="2500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800" b="1" dirty="0" smtClean="0"/>
              <a:t>مفعول فيه للمكان</a:t>
            </a:r>
            <a:endParaRPr lang="fr-FR" sz="2800" b="1" dirty="0"/>
          </a:p>
        </p:txBody>
      </p:sp>
      <p:sp>
        <p:nvSpPr>
          <p:cNvPr id="29" name="ZoneTexte 28"/>
          <p:cNvSpPr txBox="1"/>
          <p:nvPr/>
        </p:nvSpPr>
        <p:spPr>
          <a:xfrm>
            <a:off x="125776" y="5445224"/>
            <a:ext cx="22859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200" b="1" dirty="0" smtClean="0"/>
              <a:t>الظرفية المكانية</a:t>
            </a:r>
            <a:endParaRPr lang="fr-FR" sz="3200" b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54908" y="6228601"/>
            <a:ext cx="24288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200" b="1" dirty="0" smtClean="0"/>
              <a:t>الظرفية </a:t>
            </a:r>
            <a:r>
              <a:rPr lang="ar-TN" sz="3200" b="1" dirty="0" err="1" smtClean="0"/>
              <a:t>الزمانية</a:t>
            </a:r>
            <a:endParaRPr lang="fr-FR" sz="3200" b="1" dirty="0"/>
          </a:p>
        </p:txBody>
      </p:sp>
      <p:sp>
        <p:nvSpPr>
          <p:cNvPr id="31" name="ZoneTexte 30"/>
          <p:cNvSpPr txBox="1"/>
          <p:nvPr/>
        </p:nvSpPr>
        <p:spPr>
          <a:xfrm>
            <a:off x="2500298" y="6218148"/>
            <a:ext cx="2285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800" b="1" dirty="0" smtClean="0"/>
              <a:t>مفعول فيه للزمان</a:t>
            </a:r>
            <a:endParaRPr lang="fr-FR" sz="2800" b="1" dirty="0"/>
          </a:p>
        </p:txBody>
      </p:sp>
      <p:sp>
        <p:nvSpPr>
          <p:cNvPr id="24" name="Sous-titre 2"/>
          <p:cNvSpPr txBox="1">
            <a:spLocks/>
          </p:cNvSpPr>
          <p:nvPr/>
        </p:nvSpPr>
        <p:spPr>
          <a:xfrm>
            <a:off x="-62978" y="0"/>
            <a:ext cx="2555776" cy="476672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TN" sz="2800" dirty="0" err="1" smtClean="0">
                <a:solidFill>
                  <a:srgbClr val="00B0F0"/>
                </a:solidFill>
                <a:cs typeface="mohammad bold art 1" pitchFamily="2" charset="-78"/>
              </a:rPr>
              <a:t>الأستاذ:محمد</a:t>
            </a:r>
            <a:r>
              <a:rPr lang="ar-TN" sz="2800" dirty="0" smtClean="0">
                <a:solidFill>
                  <a:srgbClr val="00B0F0"/>
                </a:solidFill>
                <a:cs typeface="mohammad bold art 1" pitchFamily="2" charset="-78"/>
              </a:rPr>
              <a:t> الهادي الكعبوري</a:t>
            </a:r>
            <a:r>
              <a:rPr lang="ar-TN" sz="2800" dirty="0" smtClean="0">
                <a:cs typeface="mohammad bold art 1" pitchFamily="2" charset="-78"/>
              </a:rPr>
              <a:t/>
            </a:r>
            <a:br>
              <a:rPr lang="ar-TN" sz="2800" dirty="0" smtClean="0">
                <a:cs typeface="mohammad bold art 1" pitchFamily="2" charset="-78"/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السنة الدّراسية 2020_2021</a:t>
            </a:r>
            <a:b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ar-TN" sz="2800" b="1" dirty="0" smtClean="0"/>
              <a:t>المدرسة الإعدادية منزل جميل 2</a:t>
            </a:r>
            <a:endParaRPr lang="fr-FR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16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428860" y="-23"/>
            <a:ext cx="6715140" cy="500065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ar-TN" sz="4000" b="1" dirty="0" smtClean="0">
                <a:solidFill>
                  <a:srgbClr val="FFFF00"/>
                </a:solidFill>
              </a:rPr>
              <a:t>الاستفهام</a:t>
            </a:r>
            <a:r>
              <a:rPr lang="ar-TN" sz="40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   </a:t>
            </a:r>
            <a:r>
              <a:rPr lang="ar-TN" sz="1000" b="1" dirty="0" smtClean="0"/>
              <a:t>المستوى الدّراسي 9 أساسي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1714488"/>
            <a:ext cx="9144000" cy="5143512"/>
          </a:xfrm>
        </p:spPr>
        <p:txBody>
          <a:bodyPr/>
          <a:lstStyle/>
          <a:p>
            <a:endParaRPr lang="fr-FR" sz="2600" dirty="0">
              <a:solidFill>
                <a:schemeClr val="tx1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0" y="1071546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graphicFrame>
        <p:nvGraphicFramePr>
          <p:cNvPr id="14" name="Tableau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9251800"/>
              </p:ext>
            </p:extLst>
          </p:nvPr>
        </p:nvGraphicFramePr>
        <p:xfrm>
          <a:off x="0" y="928670"/>
          <a:ext cx="9144000" cy="5929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1736"/>
                <a:gridCol w="2143140"/>
                <a:gridCol w="4429124"/>
              </a:tblGrid>
              <a:tr h="741166">
                <a:tc>
                  <a:txBody>
                    <a:bodyPr/>
                    <a:lstStyle/>
                    <a:p>
                      <a:pPr algn="ctr"/>
                      <a:r>
                        <a:rPr lang="ar-TN" sz="3200" dirty="0" smtClean="0"/>
                        <a:t>معناه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2400" dirty="0" smtClean="0"/>
                        <a:t>وظيفة مركب الجر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200" dirty="0" smtClean="0"/>
                        <a:t>الأمثلة</a:t>
                      </a:r>
                      <a:endParaRPr lang="fr-FR" sz="3200" dirty="0"/>
                    </a:p>
                  </a:txBody>
                  <a:tcPr/>
                </a:tc>
              </a:tr>
              <a:tr h="741166">
                <a:tc>
                  <a:txBody>
                    <a:bodyPr/>
                    <a:lstStyle/>
                    <a:p>
                      <a:pPr algn="ctr"/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600" b="1" u="sng" baseline="0" dirty="0" smtClean="0">
                          <a:solidFill>
                            <a:srgbClr val="C00000"/>
                          </a:solidFill>
                        </a:rPr>
                        <a:t>من أيّ مكان </a:t>
                      </a:r>
                      <a:r>
                        <a:rPr lang="ar-TN" sz="3600" b="1" baseline="0" dirty="0" smtClean="0"/>
                        <a:t>جئت؟</a:t>
                      </a:r>
                      <a:endParaRPr lang="fr-FR" sz="3600" b="1" dirty="0"/>
                    </a:p>
                  </a:txBody>
                  <a:tcPr/>
                </a:tc>
              </a:tr>
              <a:tr h="741166">
                <a:tc>
                  <a:txBody>
                    <a:bodyPr/>
                    <a:lstStyle/>
                    <a:p>
                      <a:pPr algn="ctr"/>
                      <a:endParaRPr lang="fr-FR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600" b="1" u="sng" dirty="0" smtClean="0">
                          <a:solidFill>
                            <a:srgbClr val="C00000"/>
                          </a:solidFill>
                        </a:rPr>
                        <a:t>إلى</a:t>
                      </a:r>
                      <a:r>
                        <a:rPr lang="ar-TN" sz="3600" b="1" u="sng" baseline="0" dirty="0" smtClean="0">
                          <a:solidFill>
                            <a:srgbClr val="C00000"/>
                          </a:solidFill>
                        </a:rPr>
                        <a:t> أين </a:t>
                      </a:r>
                      <a:r>
                        <a:rPr lang="ar-TN" sz="3600" b="1" dirty="0" smtClean="0"/>
                        <a:t>تهاجر الطّيور صيفاّ؟</a:t>
                      </a:r>
                      <a:endParaRPr lang="fr-FR" sz="3600" b="1" dirty="0"/>
                    </a:p>
                  </a:txBody>
                  <a:tcPr/>
                </a:tc>
              </a:tr>
              <a:tr h="741166">
                <a:tc>
                  <a:txBody>
                    <a:bodyPr/>
                    <a:lstStyle/>
                    <a:p>
                      <a:pPr algn="ctr"/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600" b="1" u="sng" dirty="0" smtClean="0">
                          <a:solidFill>
                            <a:srgbClr val="C00000"/>
                          </a:solidFill>
                        </a:rPr>
                        <a:t>على أيّة حال </a:t>
                      </a:r>
                      <a:r>
                        <a:rPr lang="ar-TN" sz="3600" b="1" dirty="0" smtClean="0"/>
                        <a:t>تركت الرجل؟</a:t>
                      </a:r>
                      <a:endParaRPr lang="fr-FR" sz="3600" b="1" dirty="0"/>
                    </a:p>
                  </a:txBody>
                  <a:tcPr/>
                </a:tc>
              </a:tr>
              <a:tr h="741166">
                <a:tc>
                  <a:txBody>
                    <a:bodyPr/>
                    <a:lstStyle/>
                    <a:p>
                      <a:pPr algn="ctr"/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600" b="1" u="sng" dirty="0" smtClean="0">
                          <a:solidFill>
                            <a:srgbClr val="C00000"/>
                          </a:solidFill>
                        </a:rPr>
                        <a:t>فيمن</a:t>
                      </a:r>
                      <a:r>
                        <a:rPr lang="ar-TN" sz="3600" b="1" u="sng" baseline="0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ar-TN" sz="3600" b="1" dirty="0" smtClean="0"/>
                        <a:t>وصل محمد؟</a:t>
                      </a:r>
                      <a:endParaRPr lang="fr-FR" sz="3600" b="1" dirty="0"/>
                    </a:p>
                  </a:txBody>
                  <a:tcPr/>
                </a:tc>
              </a:tr>
              <a:tr h="741166">
                <a:tc>
                  <a:txBody>
                    <a:bodyPr/>
                    <a:lstStyle/>
                    <a:p>
                      <a:pPr algn="ctr"/>
                      <a:endParaRPr lang="fr-FR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600" b="1" u="sng" dirty="0" smtClean="0">
                          <a:solidFill>
                            <a:srgbClr val="C00000"/>
                          </a:solidFill>
                        </a:rPr>
                        <a:t>بكم </a:t>
                      </a:r>
                      <a:r>
                        <a:rPr lang="ar-TN" sz="3600" b="1" baseline="0" dirty="0" smtClean="0"/>
                        <a:t>التّذكرة ؟</a:t>
                      </a:r>
                      <a:endParaRPr lang="fr-FR" sz="3600" b="1" dirty="0"/>
                    </a:p>
                  </a:txBody>
                  <a:tcPr/>
                </a:tc>
              </a:tr>
              <a:tr h="741166">
                <a:tc>
                  <a:txBody>
                    <a:bodyPr/>
                    <a:lstStyle/>
                    <a:p>
                      <a:pPr algn="ctr"/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600" b="1" u="sng" dirty="0" smtClean="0">
                          <a:solidFill>
                            <a:srgbClr val="C00000"/>
                          </a:solidFill>
                        </a:rPr>
                        <a:t>لمن </a:t>
                      </a:r>
                      <a:r>
                        <a:rPr lang="ar-TN" sz="3600" b="1" dirty="0" smtClean="0"/>
                        <a:t>هذا الكتاب ؟</a:t>
                      </a:r>
                      <a:endParaRPr lang="fr-FR" sz="3600" b="1" dirty="0"/>
                    </a:p>
                  </a:txBody>
                  <a:tcPr/>
                </a:tc>
              </a:tr>
              <a:tr h="741166">
                <a:tc>
                  <a:txBody>
                    <a:bodyPr/>
                    <a:lstStyle/>
                    <a:p>
                      <a:pPr algn="ctr"/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600" b="1" u="sng" dirty="0" smtClean="0">
                          <a:solidFill>
                            <a:srgbClr val="C00000"/>
                          </a:solidFill>
                        </a:rPr>
                        <a:t>من أيّ بلد</a:t>
                      </a:r>
                      <a:r>
                        <a:rPr lang="ar-TN" sz="3600" b="1" u="sng" baseline="0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ar-TN" sz="3600" b="1" dirty="0" smtClean="0"/>
                        <a:t>أنت؟</a:t>
                      </a:r>
                      <a:endParaRPr lang="fr-FR" sz="3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ZoneTexte 14"/>
          <p:cNvSpPr txBox="1"/>
          <p:nvPr/>
        </p:nvSpPr>
        <p:spPr>
          <a:xfrm>
            <a:off x="0" y="500042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400" b="1" dirty="0" smtClean="0"/>
              <a:t>ما هي  المعاني السّياقية التي يفيدها </a:t>
            </a:r>
            <a:r>
              <a:rPr lang="ar-TN" sz="2400" b="1" dirty="0" err="1" smtClean="0"/>
              <a:t>امركب</a:t>
            </a:r>
            <a:r>
              <a:rPr lang="ar-TN" sz="2400" b="1" dirty="0" smtClean="0"/>
              <a:t> الجر المشتمل على اسم استفهام في ما يلي؟</a:t>
            </a:r>
            <a:endParaRPr lang="fr-FR" sz="2400" b="1" dirty="0"/>
          </a:p>
        </p:txBody>
      </p:sp>
      <p:sp>
        <p:nvSpPr>
          <p:cNvPr id="17" name="ZoneTexte 16"/>
          <p:cNvSpPr txBox="1"/>
          <p:nvPr/>
        </p:nvSpPr>
        <p:spPr>
          <a:xfrm>
            <a:off x="152400" y="2152640"/>
            <a:ext cx="2285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2500298" y="1714488"/>
            <a:ext cx="2285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b="1" dirty="0" smtClean="0"/>
              <a:t>مفعول لابتداء </a:t>
            </a:r>
            <a:br>
              <a:rPr lang="ar-TN" b="1" dirty="0" smtClean="0"/>
            </a:br>
            <a:r>
              <a:rPr lang="ar-TN" b="1" dirty="0" smtClean="0"/>
              <a:t>الغاية المكانيّة</a:t>
            </a:r>
            <a:endParaRPr lang="fr-FR" sz="32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2466628" y="2337751"/>
            <a:ext cx="22859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400" b="1" dirty="0" smtClean="0"/>
              <a:t>مفعول لانتهاء </a:t>
            </a:r>
            <a:br>
              <a:rPr lang="ar-TN" sz="2400" b="1" dirty="0" smtClean="0"/>
            </a:br>
            <a:r>
              <a:rPr lang="ar-TN" sz="2400" b="1" dirty="0" smtClean="0"/>
              <a:t>الغاية </a:t>
            </a:r>
            <a:r>
              <a:rPr lang="ar-TN" sz="2400" b="1" dirty="0"/>
              <a:t>المكانيّة</a:t>
            </a:r>
            <a:endParaRPr lang="fr-FR" sz="2400" b="1" dirty="0"/>
          </a:p>
        </p:txBody>
      </p:sp>
      <p:sp>
        <p:nvSpPr>
          <p:cNvPr id="20" name="ZoneTexte 19"/>
          <p:cNvSpPr txBox="1"/>
          <p:nvPr/>
        </p:nvSpPr>
        <p:spPr>
          <a:xfrm>
            <a:off x="2500298" y="3214686"/>
            <a:ext cx="22859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200" b="1" dirty="0" smtClean="0"/>
              <a:t>حال</a:t>
            </a:r>
            <a:endParaRPr lang="fr-FR" sz="3200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71438" y="3143248"/>
            <a:ext cx="22859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200" b="1" dirty="0" smtClean="0"/>
              <a:t>الحالية</a:t>
            </a:r>
            <a:endParaRPr lang="fr-FR" sz="3200" b="1" dirty="0"/>
          </a:p>
        </p:txBody>
      </p:sp>
      <p:sp>
        <p:nvSpPr>
          <p:cNvPr id="22" name="ZoneTexte 21"/>
          <p:cNvSpPr txBox="1"/>
          <p:nvPr/>
        </p:nvSpPr>
        <p:spPr>
          <a:xfrm>
            <a:off x="2357422" y="4714884"/>
            <a:ext cx="25002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200" b="1" dirty="0" smtClean="0"/>
              <a:t>خبر</a:t>
            </a:r>
            <a:endParaRPr lang="fr-FR" sz="3200" b="1" dirty="0"/>
          </a:p>
        </p:txBody>
      </p:sp>
      <p:sp>
        <p:nvSpPr>
          <p:cNvPr id="23" name="ZoneTexte 22"/>
          <p:cNvSpPr txBox="1"/>
          <p:nvPr/>
        </p:nvSpPr>
        <p:spPr>
          <a:xfrm>
            <a:off x="0" y="4714884"/>
            <a:ext cx="22859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200" b="1" dirty="0" smtClean="0"/>
              <a:t>الخبرية(الثمن)</a:t>
            </a:r>
            <a:endParaRPr lang="fr-FR" sz="3200" b="1" dirty="0"/>
          </a:p>
        </p:txBody>
      </p:sp>
      <p:sp>
        <p:nvSpPr>
          <p:cNvPr id="16" name="ZoneTexte 15"/>
          <p:cNvSpPr txBox="1"/>
          <p:nvPr/>
        </p:nvSpPr>
        <p:spPr>
          <a:xfrm>
            <a:off x="0" y="1714488"/>
            <a:ext cx="228598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500" b="1" dirty="0" smtClean="0"/>
              <a:t>ابتداء الغاية المكانيّة</a:t>
            </a:r>
            <a:endParaRPr lang="fr-FR" sz="2500" b="1" dirty="0"/>
          </a:p>
        </p:txBody>
      </p:sp>
      <p:sp>
        <p:nvSpPr>
          <p:cNvPr id="25" name="ZoneTexte 24"/>
          <p:cNvSpPr txBox="1"/>
          <p:nvPr/>
        </p:nvSpPr>
        <p:spPr>
          <a:xfrm>
            <a:off x="0" y="2500306"/>
            <a:ext cx="22859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400" b="1" dirty="0" smtClean="0"/>
              <a:t>انتهاء </a:t>
            </a:r>
            <a:r>
              <a:rPr lang="ar-TN" sz="2400" b="1" dirty="0"/>
              <a:t>الغاية المكانيّة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2571736" y="4000504"/>
            <a:ext cx="22859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200" b="1" dirty="0" smtClean="0"/>
              <a:t>حال</a:t>
            </a:r>
            <a:endParaRPr lang="fr-FR" sz="3200" b="1" dirty="0"/>
          </a:p>
        </p:txBody>
      </p:sp>
      <p:sp>
        <p:nvSpPr>
          <p:cNvPr id="27" name="ZoneTexte 26"/>
          <p:cNvSpPr txBox="1"/>
          <p:nvPr/>
        </p:nvSpPr>
        <p:spPr>
          <a:xfrm>
            <a:off x="0" y="4000504"/>
            <a:ext cx="25002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200" b="1" dirty="0" smtClean="0"/>
              <a:t>الحاليّة/المصاحبة</a:t>
            </a:r>
            <a:endParaRPr lang="fr-FR" sz="3200" b="1" dirty="0"/>
          </a:p>
        </p:txBody>
      </p:sp>
      <p:sp>
        <p:nvSpPr>
          <p:cNvPr id="28" name="ZoneTexte 27"/>
          <p:cNvSpPr txBox="1"/>
          <p:nvPr/>
        </p:nvSpPr>
        <p:spPr>
          <a:xfrm>
            <a:off x="2771800" y="5373216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200" b="1" dirty="0" smtClean="0"/>
              <a:t>خبر</a:t>
            </a:r>
            <a:endParaRPr lang="fr-FR" sz="3200" b="1" dirty="0"/>
          </a:p>
        </p:txBody>
      </p:sp>
      <p:sp>
        <p:nvSpPr>
          <p:cNvPr id="29" name="ZoneTexte 28"/>
          <p:cNvSpPr txBox="1"/>
          <p:nvPr/>
        </p:nvSpPr>
        <p:spPr>
          <a:xfrm>
            <a:off x="0" y="5572140"/>
            <a:ext cx="2466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200" b="1" dirty="0" smtClean="0"/>
              <a:t>الخبرية(الملكية)</a:t>
            </a:r>
            <a:endParaRPr lang="fr-FR" sz="3200" b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0" y="6228601"/>
            <a:ext cx="2571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200" b="1" dirty="0" smtClean="0"/>
              <a:t>الخبرية(الانتساب)</a:t>
            </a:r>
            <a:endParaRPr lang="fr-FR" sz="3200" b="1" dirty="0"/>
          </a:p>
        </p:txBody>
      </p:sp>
      <p:sp>
        <p:nvSpPr>
          <p:cNvPr id="31" name="ZoneTexte 30"/>
          <p:cNvSpPr txBox="1"/>
          <p:nvPr/>
        </p:nvSpPr>
        <p:spPr>
          <a:xfrm>
            <a:off x="2500298" y="6165304"/>
            <a:ext cx="25002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200" b="1" dirty="0" smtClean="0"/>
              <a:t>خبر</a:t>
            </a:r>
            <a:endParaRPr lang="fr-FR" sz="3200" b="1" dirty="0"/>
          </a:p>
        </p:txBody>
      </p:sp>
      <p:sp>
        <p:nvSpPr>
          <p:cNvPr id="33" name="Sous-titre 2"/>
          <p:cNvSpPr txBox="1">
            <a:spLocks/>
          </p:cNvSpPr>
          <p:nvPr/>
        </p:nvSpPr>
        <p:spPr>
          <a:xfrm>
            <a:off x="-62978" y="0"/>
            <a:ext cx="2555776" cy="476672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TN" sz="2800" dirty="0" err="1" smtClean="0">
                <a:solidFill>
                  <a:srgbClr val="00B0F0"/>
                </a:solidFill>
                <a:cs typeface="mohammad bold art 1" pitchFamily="2" charset="-78"/>
              </a:rPr>
              <a:t>الأستاذ:محمد</a:t>
            </a:r>
            <a:r>
              <a:rPr lang="ar-TN" sz="2800" dirty="0" smtClean="0">
                <a:solidFill>
                  <a:srgbClr val="00B0F0"/>
                </a:solidFill>
                <a:cs typeface="mohammad bold art 1" pitchFamily="2" charset="-78"/>
              </a:rPr>
              <a:t> الهادي الكعبوري</a:t>
            </a:r>
            <a:r>
              <a:rPr lang="ar-TN" sz="2800" dirty="0" smtClean="0">
                <a:cs typeface="mohammad bold art 1" pitchFamily="2" charset="-78"/>
              </a:rPr>
              <a:t/>
            </a:r>
            <a:br>
              <a:rPr lang="ar-TN" sz="2800" dirty="0" smtClean="0">
                <a:cs typeface="mohammad bold art 1" pitchFamily="2" charset="-78"/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السنة الدّراسية 2020_2021</a:t>
            </a:r>
            <a:b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ar-TN" sz="2800" b="1" dirty="0" smtClean="0"/>
              <a:t>المدرسة الإعدادية منزل جميل 2</a:t>
            </a:r>
            <a:endParaRPr lang="fr-FR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16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71736" y="-23"/>
            <a:ext cx="6572264" cy="500065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ar-TN" sz="2800" b="1" dirty="0" smtClean="0">
                <a:solidFill>
                  <a:srgbClr val="FFFF00"/>
                </a:solidFill>
              </a:rPr>
              <a:t>الاستفهام</a:t>
            </a:r>
            <a:r>
              <a:rPr lang="ar-TN" sz="28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   </a:t>
            </a:r>
            <a:r>
              <a:rPr lang="ar-TN" sz="700" b="1" dirty="0" smtClean="0"/>
              <a:t>المستوى الدّراسي 9 أساسي</a:t>
            </a:r>
            <a:endParaRPr lang="fr-FR" sz="1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476672"/>
            <a:ext cx="9144000" cy="6381328"/>
          </a:xfrm>
          <a:solidFill>
            <a:schemeClr val="bg2">
              <a:lumMod val="25000"/>
            </a:schemeClr>
          </a:solidFill>
        </p:spPr>
        <p:txBody>
          <a:bodyPr>
            <a:normAutofit/>
          </a:bodyPr>
          <a:lstStyle/>
          <a:p>
            <a:r>
              <a:rPr lang="ar-TN" sz="6000" dirty="0" smtClean="0">
                <a:solidFill>
                  <a:schemeClr val="bg1">
                    <a:lumMod val="95000"/>
                  </a:schemeClr>
                </a:solidFill>
              </a:rPr>
              <a:t/>
            </a:r>
            <a:br>
              <a:rPr lang="ar-TN" sz="6000" dirty="0" smtClean="0">
                <a:solidFill>
                  <a:schemeClr val="bg1">
                    <a:lumMod val="95000"/>
                  </a:schemeClr>
                </a:solidFill>
              </a:rPr>
            </a:br>
            <a:r>
              <a:rPr lang="ar-TN" sz="9600" dirty="0" smtClean="0">
                <a:solidFill>
                  <a:schemeClr val="bg1">
                    <a:lumMod val="95000"/>
                  </a:schemeClr>
                </a:solidFill>
              </a:rPr>
              <a:t>دلالة جملة الاستفهام:</a:t>
            </a:r>
            <a:r>
              <a:rPr lang="ar-TN" sz="4400" dirty="0" smtClean="0">
                <a:solidFill>
                  <a:schemeClr val="bg1">
                    <a:lumMod val="95000"/>
                  </a:schemeClr>
                </a:solidFill>
              </a:rPr>
              <a:t>.</a:t>
            </a:r>
            <a:endParaRPr lang="fr-FR" sz="60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0" y="0"/>
            <a:ext cx="2555776" cy="476672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TN" sz="2800" dirty="0" err="1" smtClean="0">
                <a:solidFill>
                  <a:srgbClr val="00B0F0"/>
                </a:solidFill>
                <a:cs typeface="mohammad bold art 1" pitchFamily="2" charset="-78"/>
              </a:rPr>
              <a:t>الأستاذ:محمد</a:t>
            </a:r>
            <a:r>
              <a:rPr lang="ar-TN" sz="2800" dirty="0" smtClean="0">
                <a:solidFill>
                  <a:srgbClr val="00B0F0"/>
                </a:solidFill>
                <a:cs typeface="mohammad bold art 1" pitchFamily="2" charset="-78"/>
              </a:rPr>
              <a:t> الهادي الكعبوري</a:t>
            </a:r>
            <a:r>
              <a:rPr lang="ar-TN" sz="2800" dirty="0" smtClean="0">
                <a:solidFill>
                  <a:prstClr val="black">
                    <a:tint val="75000"/>
                  </a:prstClr>
                </a:solidFill>
                <a:cs typeface="mohammad bold art 1" pitchFamily="2" charset="-78"/>
              </a:rPr>
              <a:t/>
            </a:r>
            <a:br>
              <a:rPr lang="ar-TN" sz="2800" dirty="0" smtClean="0">
                <a:solidFill>
                  <a:prstClr val="black">
                    <a:tint val="75000"/>
                  </a:prstClr>
                </a:solidFill>
                <a:cs typeface="mohammad bold art 1" pitchFamily="2" charset="-78"/>
              </a:rPr>
            </a:br>
            <a:r>
              <a:rPr lang="ar-TN" sz="2800" b="1" dirty="0" smtClean="0">
                <a:solidFill>
                  <a:srgbClr val="8064A2">
                    <a:lumMod val="40000"/>
                    <a:lumOff val="60000"/>
                  </a:srgbClr>
                </a:solidFill>
              </a:rPr>
              <a:t>السنة الدّراسية 2020_2021</a:t>
            </a:r>
            <a:br>
              <a:rPr lang="ar-TN" sz="2800" b="1" dirty="0" smtClean="0">
                <a:solidFill>
                  <a:srgbClr val="8064A2">
                    <a:lumMod val="40000"/>
                    <a:lumOff val="60000"/>
                  </a:srgbClr>
                </a:solidFill>
              </a:rPr>
            </a:br>
            <a:r>
              <a:rPr lang="ar-TN" sz="2800" b="1" dirty="0" smtClean="0">
                <a:solidFill>
                  <a:srgbClr val="8064A2">
                    <a:lumMod val="40000"/>
                    <a:lumOff val="60000"/>
                  </a:srgbClr>
                </a:solidFill>
              </a:rPr>
              <a:t> </a:t>
            </a:r>
            <a:r>
              <a:rPr lang="ar-TN" sz="2800" b="1" dirty="0" smtClean="0">
                <a:solidFill>
                  <a:prstClr val="black">
                    <a:tint val="75000"/>
                  </a:prstClr>
                </a:solidFill>
              </a:rPr>
              <a:t>المدرسة الإعدادية منزل جميل 2</a:t>
            </a:r>
            <a:endParaRPr lang="fr-FR" b="1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8028" y="4149080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TN" sz="1400" b="1" dirty="0" err="1" smtClean="0">
                <a:solidFill>
                  <a:prstClr val="white"/>
                </a:solidFill>
              </a:rPr>
              <a:t>أ</a:t>
            </a:r>
            <a:r>
              <a:rPr lang="ar-TN" sz="4000" u="sng" dirty="0" err="1" smtClean="0">
                <a:solidFill>
                  <a:prstClr val="white"/>
                </a:solidFill>
              </a:rPr>
              <a:t>أ</a:t>
            </a:r>
            <a:r>
              <a:rPr lang="ar-TN" sz="4000" u="sng" dirty="0" smtClean="0">
                <a:solidFill>
                  <a:prstClr val="white"/>
                </a:solidFill>
              </a:rPr>
              <a:t>)الاستخبار </a:t>
            </a:r>
            <a:r>
              <a:rPr lang="ar-TN" sz="4000" u="sng" dirty="0">
                <a:solidFill>
                  <a:prstClr val="white"/>
                </a:solidFill>
              </a:rPr>
              <a:t>عن مجهول</a:t>
            </a:r>
            <a:r>
              <a:rPr lang="ar-TN" sz="4000" u="sng" dirty="0" smtClean="0">
                <a:solidFill>
                  <a:prstClr val="white"/>
                </a:solidFill>
              </a:rPr>
              <a:t>:</a:t>
            </a:r>
            <a:br>
              <a:rPr lang="ar-TN" sz="4000" u="sng" dirty="0" smtClean="0">
                <a:solidFill>
                  <a:prstClr val="white"/>
                </a:solidFill>
              </a:rPr>
            </a:br>
            <a:r>
              <a:rPr lang="ar-TN" sz="4000" u="sng" dirty="0" smtClean="0">
                <a:solidFill>
                  <a:prstClr val="white"/>
                </a:solidFill>
              </a:rPr>
              <a:t>ب) التّذكير بمعلوم:</a:t>
            </a:r>
            <a:br>
              <a:rPr lang="ar-TN" sz="4000" u="sng" dirty="0" smtClean="0">
                <a:solidFill>
                  <a:prstClr val="white"/>
                </a:solidFill>
              </a:rPr>
            </a:br>
            <a:r>
              <a:rPr lang="ar-TN" sz="4000" u="sng" dirty="0" smtClean="0">
                <a:solidFill>
                  <a:prstClr val="white"/>
                </a:solidFill>
              </a:rPr>
              <a:t>ج) طلب التّعيين:</a:t>
            </a:r>
            <a:endParaRPr lang="fr-FR" sz="105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3078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428860" y="-23"/>
            <a:ext cx="6715140" cy="500066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ar-TN" sz="4000" b="1" dirty="0" smtClean="0">
                <a:solidFill>
                  <a:srgbClr val="FFFF00"/>
                </a:solidFill>
              </a:rPr>
              <a:t>الاستفهام</a:t>
            </a:r>
            <a:r>
              <a:rPr lang="ar-TN" sz="40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   </a:t>
            </a:r>
            <a:r>
              <a:rPr lang="ar-TN" sz="1000" b="1" dirty="0" smtClean="0"/>
              <a:t>المستوى الدّراسي 9 أساسي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85786" y="928670"/>
            <a:ext cx="8358214" cy="5929330"/>
          </a:xfrm>
        </p:spPr>
        <p:txBody>
          <a:bodyPr>
            <a:normAutofit/>
          </a:bodyPr>
          <a:lstStyle/>
          <a:p>
            <a:pPr algn="r"/>
            <a:r>
              <a:rPr lang="ar-TN" sz="6500" b="1" dirty="0" smtClean="0">
                <a:solidFill>
                  <a:schemeClr val="tx1"/>
                </a:solidFill>
              </a:rPr>
              <a:t>ب)التذكير بمعلوم:</a:t>
            </a:r>
          </a:p>
          <a:p>
            <a:pPr algn="r"/>
            <a:r>
              <a:rPr lang="ar-TN" sz="5800" b="1" dirty="0" smtClean="0">
                <a:solidFill>
                  <a:schemeClr val="tx1"/>
                </a:solidFill>
              </a:rPr>
              <a:t>أ </a:t>
            </a:r>
            <a:r>
              <a:rPr lang="ar-TN" sz="5800" b="1" dirty="0" err="1" smtClean="0">
                <a:solidFill>
                  <a:schemeClr val="tx1"/>
                </a:solidFill>
              </a:rPr>
              <a:t>و</a:t>
            </a:r>
            <a:r>
              <a:rPr lang="ar-TN" sz="5800" b="1" dirty="0" smtClean="0">
                <a:solidFill>
                  <a:schemeClr val="tx1"/>
                </a:solidFill>
              </a:rPr>
              <a:t> ليس الخوف من الحاجة هو الحاجة بعينها؟</a:t>
            </a:r>
            <a:endParaRPr lang="fr-FR" sz="5800" b="1" dirty="0" smtClean="0">
              <a:solidFill>
                <a:schemeClr val="tx1"/>
              </a:solidFill>
            </a:endParaRPr>
          </a:p>
          <a:p>
            <a:pPr algn="r"/>
            <a:r>
              <a:rPr lang="ar-TN" sz="5800" b="1" dirty="0" smtClean="0">
                <a:solidFill>
                  <a:schemeClr val="tx1"/>
                </a:solidFill>
              </a:rPr>
              <a:t/>
            </a:r>
            <a:br>
              <a:rPr lang="ar-TN" sz="5800" b="1" dirty="0" smtClean="0">
                <a:solidFill>
                  <a:schemeClr val="tx1"/>
                </a:solidFill>
              </a:rPr>
            </a:br>
            <a:r>
              <a:rPr lang="ar-TN" sz="5800" b="1" dirty="0" smtClean="0">
                <a:solidFill>
                  <a:schemeClr val="tx1"/>
                </a:solidFill>
              </a:rPr>
              <a:t>يجب ألا تحمّله همّا فوق همّه.ألا يكفيه قسر الغربة </a:t>
            </a:r>
            <a:r>
              <a:rPr lang="ar-TN" sz="5800" b="1" dirty="0" err="1" smtClean="0">
                <a:solidFill>
                  <a:schemeClr val="tx1"/>
                </a:solidFill>
              </a:rPr>
              <a:t>و</a:t>
            </a:r>
            <a:r>
              <a:rPr lang="ar-TN" sz="5800" b="1" dirty="0" smtClean="0">
                <a:solidFill>
                  <a:schemeClr val="tx1"/>
                </a:solidFill>
              </a:rPr>
              <a:t> مشقّة الرّحيل؟</a:t>
            </a:r>
            <a:endParaRPr lang="fr-FR" sz="2600" dirty="0">
              <a:solidFill>
                <a:schemeClr val="tx1"/>
              </a:solidFill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500042"/>
            <a:ext cx="733184" cy="6386055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85786" y="500042"/>
            <a:ext cx="8358214" cy="63579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TN" sz="7200" b="1" dirty="0" smtClean="0">
                <a:solidFill>
                  <a:schemeClr val="bg2"/>
                </a:solidFill>
              </a:rPr>
              <a:t>تمرين:</a:t>
            </a:r>
            <a:br>
              <a:rPr lang="ar-TN" sz="7200" b="1" dirty="0" smtClean="0">
                <a:solidFill>
                  <a:schemeClr val="bg2"/>
                </a:solidFill>
              </a:rPr>
            </a:br>
            <a:r>
              <a:rPr lang="ar-TN" sz="7200" b="1" dirty="0" smtClean="0">
                <a:solidFill>
                  <a:schemeClr val="bg2"/>
                </a:solidFill>
              </a:rPr>
              <a:t>ميز الاستفهام الذي استخبر </a:t>
            </a:r>
            <a:r>
              <a:rPr lang="ar-TN" sz="7200" b="1" dirty="0" err="1" smtClean="0">
                <a:solidFill>
                  <a:schemeClr val="bg2"/>
                </a:solidFill>
              </a:rPr>
              <a:t>به</a:t>
            </a:r>
            <a:r>
              <a:rPr lang="ar-TN" sz="7200" b="1" dirty="0" smtClean="0">
                <a:solidFill>
                  <a:schemeClr val="bg2"/>
                </a:solidFill>
              </a:rPr>
              <a:t> عن مجهول 1 مما دل على التذكير بمعلوم 2 :</a:t>
            </a:r>
            <a:endParaRPr lang="fr-FR" sz="7200" dirty="0">
              <a:solidFill>
                <a:schemeClr val="bg2"/>
              </a:solidFill>
            </a:endParaRP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714348" y="500042"/>
          <a:ext cx="8429652" cy="62865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1985"/>
                <a:gridCol w="921985"/>
                <a:gridCol w="6585682"/>
              </a:tblGrid>
              <a:tr h="946766">
                <a:tc>
                  <a:txBody>
                    <a:bodyPr/>
                    <a:lstStyle/>
                    <a:p>
                      <a:pPr algn="ctr"/>
                      <a:r>
                        <a:rPr lang="ar-TN" sz="3600" b="0" u="sng" dirty="0" smtClean="0">
                          <a:solidFill>
                            <a:srgbClr val="FF0000"/>
                          </a:solidFill>
                          <a:hlinkClick r:id="" action="ppaction://noaction">
                            <a:snd r:embed="rId3" name="explode.wav"/>
                          </a:hlinkClick>
                        </a:rPr>
                        <a:t>2</a:t>
                      </a:r>
                      <a:endParaRPr lang="fr-FR" sz="3600" b="0" u="sng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600" b="0" dirty="0" smtClean="0">
                          <a:solidFill>
                            <a:srgbClr val="FF0000"/>
                          </a:solidFill>
                          <a:hlinkClick r:id="" action="ppaction://noaction">
                            <a:snd r:embed="rId4" name="applause.wav"/>
                          </a:hlinkClick>
                        </a:rPr>
                        <a:t>1</a:t>
                      </a:r>
                      <a:endParaRPr lang="fr-FR" sz="3600" b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TN" sz="4400" dirty="0" smtClean="0">
                          <a:solidFill>
                            <a:schemeClr val="tx1"/>
                          </a:solidFill>
                        </a:rPr>
                        <a:t>هل رأيت عروس البحر؟</a:t>
                      </a:r>
                      <a:endParaRPr lang="fr-FR" sz="4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13071">
                <a:tc>
                  <a:txBody>
                    <a:bodyPr/>
                    <a:lstStyle/>
                    <a:p>
                      <a:pPr algn="ctr"/>
                      <a:r>
                        <a:rPr lang="ar-TN" sz="3600" u="sng" dirty="0" smtClean="0">
                          <a:solidFill>
                            <a:srgbClr val="FF0000"/>
                          </a:solidFill>
                          <a:hlinkClick r:id="" action="ppaction://noaction">
                            <a:snd r:embed="rId3" name="explode.wav"/>
                          </a:hlinkClick>
                        </a:rPr>
                        <a:t>2</a:t>
                      </a:r>
                      <a:endParaRPr lang="fr-FR" sz="3600" u="sng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3600" b="0" smtClean="0">
                          <a:solidFill>
                            <a:srgbClr val="FF0000"/>
                          </a:solidFill>
                          <a:hlinkClick r:id="" action="ppaction://noaction">
                            <a:snd r:embed="rId4" name="applause.wav"/>
                          </a:hlinkClick>
                        </a:rPr>
                        <a:t>1</a:t>
                      </a:r>
                      <a:endParaRPr lang="fr-FR" sz="3600" b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ar-TN" sz="4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هل </a:t>
                      </a:r>
                      <a:r>
                        <a:rPr lang="ar-TN" sz="4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شعرتم</a:t>
                      </a:r>
                      <a:r>
                        <a:rPr lang="ar-TN" sz="4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بموت مريم الصناع؟فإنّها كانت من ذوات الاقتصاد.</a:t>
                      </a:r>
                      <a:endParaRPr lang="fr-FR" sz="4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46766">
                <a:tc>
                  <a:txBody>
                    <a:bodyPr/>
                    <a:lstStyle/>
                    <a:p>
                      <a:pPr algn="ctr"/>
                      <a:r>
                        <a:rPr lang="ar-TN" sz="3600" b="0" dirty="0" smtClean="0">
                          <a:solidFill>
                            <a:srgbClr val="FF0000"/>
                          </a:solidFill>
                          <a:hlinkClick r:id="" action="ppaction://noaction">
                            <a:snd r:embed="rId4" name="applause.wav"/>
                          </a:hlinkClick>
                        </a:rPr>
                        <a:t>2</a:t>
                      </a:r>
                      <a:endParaRPr lang="fr-FR" sz="360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ar-TN" sz="3600" u="sng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  <a:hlinkClick r:id="" action="ppaction://noaction">
                            <a:snd r:embed="rId3" name="explode.wav"/>
                          </a:hlinkClick>
                        </a:rPr>
                        <a:t>1</a:t>
                      </a:r>
                      <a:endParaRPr lang="fr-FR" sz="3600" u="sng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  <a:hlinkClick r:id="" action="ppaction://noaction">
                          <a:snd r:embed="rId5" name="bomb.wav"/>
                        </a:hlinkClick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TN" sz="4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هل يبيع الفقير حقله منبت خبزه؟</a:t>
                      </a:r>
                      <a:endParaRPr lang="fr-FR" sz="4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79918">
                <a:tc>
                  <a:txBody>
                    <a:bodyPr/>
                    <a:lstStyle/>
                    <a:p>
                      <a:pPr algn="ctr"/>
                      <a:r>
                        <a:rPr lang="ar-TN" sz="3600" b="0" dirty="0" smtClean="0">
                          <a:solidFill>
                            <a:srgbClr val="FF0000"/>
                          </a:solidFill>
                          <a:hlinkClick r:id="" action="ppaction://noaction">
                            <a:snd r:embed="rId4" name="applause.wav"/>
                          </a:hlinkClick>
                        </a:rPr>
                        <a:t>2</a:t>
                      </a:r>
                      <a:endParaRPr lang="fr-FR" sz="3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ar-TN" sz="3600" u="sng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  <a:hlinkClick r:id="" action="ppaction://noaction">
                            <a:snd r:embed="rId3" name="explode.wav"/>
                          </a:hlinkClick>
                        </a:rPr>
                        <a:t>1</a:t>
                      </a:r>
                      <a:endParaRPr lang="fr-FR" sz="3600" u="sng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  <a:hlinkClick r:id="" action="ppaction://noaction">
                          <a:snd r:embed="rId5" name="bomb.wav"/>
                        </a:hlinkClick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ar-TN" sz="4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أمن العدل أن يزداد الفقير فقرا </a:t>
                      </a:r>
                      <a:r>
                        <a:rPr lang="ar-TN" sz="4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و</a:t>
                      </a:r>
                      <a:r>
                        <a:rPr lang="ar-TN" sz="4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يموت المسكين جوعا؟</a:t>
                      </a:r>
                      <a:endParaRPr lang="fr-FR" sz="4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Sous-titre 2"/>
          <p:cNvSpPr txBox="1">
            <a:spLocks/>
          </p:cNvSpPr>
          <p:nvPr/>
        </p:nvSpPr>
        <p:spPr>
          <a:xfrm>
            <a:off x="-62978" y="0"/>
            <a:ext cx="2555776" cy="476672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TN" sz="2800" dirty="0" err="1" smtClean="0">
                <a:solidFill>
                  <a:srgbClr val="00B0F0"/>
                </a:solidFill>
                <a:cs typeface="mohammad bold art 1" pitchFamily="2" charset="-78"/>
              </a:rPr>
              <a:t>الأستاذ:محمد</a:t>
            </a:r>
            <a:r>
              <a:rPr lang="ar-TN" sz="2800" dirty="0" smtClean="0">
                <a:solidFill>
                  <a:srgbClr val="00B0F0"/>
                </a:solidFill>
                <a:cs typeface="mohammad bold art 1" pitchFamily="2" charset="-78"/>
              </a:rPr>
              <a:t> الهادي الكعبوري</a:t>
            </a:r>
            <a:r>
              <a:rPr lang="ar-TN" sz="2800" dirty="0" smtClean="0">
                <a:cs typeface="mohammad bold art 1" pitchFamily="2" charset="-78"/>
              </a:rPr>
              <a:t/>
            </a:r>
            <a:br>
              <a:rPr lang="ar-TN" sz="2800" dirty="0" smtClean="0">
                <a:cs typeface="mohammad bold art 1" pitchFamily="2" charset="-78"/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السنة الدّراسية 2020_2021</a:t>
            </a:r>
            <a:b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ar-TN" sz="2800" b="1" dirty="0" smtClean="0"/>
              <a:t>المدرسة الإعدادية منزل جميل 2</a:t>
            </a:r>
            <a:endParaRPr lang="fr-FR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428860" y="-23"/>
            <a:ext cx="6715140" cy="571503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ar-TN" sz="4000" b="1" dirty="0" smtClean="0">
                <a:solidFill>
                  <a:srgbClr val="FFFF00"/>
                </a:solidFill>
              </a:rPr>
              <a:t>الاستفهام</a:t>
            </a:r>
            <a:r>
              <a:rPr lang="ar-TN" sz="40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   </a:t>
            </a:r>
            <a:r>
              <a:rPr lang="ar-TN" sz="1000" b="1" dirty="0" smtClean="0"/>
              <a:t>المستوى الدّراسي 9 أساسي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928670"/>
            <a:ext cx="9144000" cy="5929330"/>
          </a:xfrm>
        </p:spPr>
        <p:txBody>
          <a:bodyPr>
            <a:normAutofit/>
          </a:bodyPr>
          <a:lstStyle/>
          <a:p>
            <a:pPr algn="r"/>
            <a:r>
              <a:rPr lang="ar-TN" sz="8000" u="sng" dirty="0" smtClean="0">
                <a:solidFill>
                  <a:schemeClr val="tx1"/>
                </a:solidFill>
              </a:rPr>
              <a:t>ج)طلب التّعيين:</a:t>
            </a:r>
            <a:r>
              <a:rPr lang="ar-TN" sz="8000" dirty="0" smtClean="0">
                <a:solidFill>
                  <a:schemeClr val="tx1"/>
                </a:solidFill>
              </a:rPr>
              <a:t/>
            </a:r>
            <a:br>
              <a:rPr lang="ar-TN" sz="8000" dirty="0" smtClean="0">
                <a:solidFill>
                  <a:schemeClr val="tx1"/>
                </a:solidFill>
              </a:rPr>
            </a:br>
            <a:r>
              <a:rPr lang="ar-TN" sz="8000" dirty="0" smtClean="0">
                <a:solidFill>
                  <a:srgbClr val="FF0000"/>
                </a:solidFill>
              </a:rPr>
              <a:t>أ</a:t>
            </a:r>
            <a:r>
              <a:rPr lang="ar-TN" sz="8000" dirty="0" smtClean="0">
                <a:solidFill>
                  <a:schemeClr val="tx1"/>
                </a:solidFill>
              </a:rPr>
              <a:t> </a:t>
            </a:r>
            <a:r>
              <a:rPr lang="ar-TN" sz="8000" dirty="0" err="1" smtClean="0">
                <a:solidFill>
                  <a:schemeClr val="tx1"/>
                </a:solidFill>
              </a:rPr>
              <a:t>أنت</a:t>
            </a:r>
            <a:r>
              <a:rPr lang="ar-TN" sz="8000" dirty="0" smtClean="0">
                <a:solidFill>
                  <a:schemeClr val="tx1"/>
                </a:solidFill>
              </a:rPr>
              <a:t> من أجاب عن المسألة </a:t>
            </a:r>
            <a:r>
              <a:rPr lang="ar-TN" sz="8000" dirty="0" smtClean="0">
                <a:solidFill>
                  <a:srgbClr val="FF0000"/>
                </a:solidFill>
              </a:rPr>
              <a:t>أم</a:t>
            </a:r>
            <a:r>
              <a:rPr lang="ar-TN" sz="8000" dirty="0" smtClean="0">
                <a:solidFill>
                  <a:schemeClr val="tx1"/>
                </a:solidFill>
              </a:rPr>
              <a:t> غيرك</a:t>
            </a:r>
            <a:r>
              <a:rPr lang="ar-TN" sz="8000" dirty="0" smtClean="0">
                <a:solidFill>
                  <a:srgbClr val="FF0000"/>
                </a:solidFill>
              </a:rPr>
              <a:t>؟</a:t>
            </a:r>
            <a:r>
              <a:rPr lang="ar-TN" sz="8000" dirty="0" smtClean="0">
                <a:solidFill>
                  <a:schemeClr val="tx1"/>
                </a:solidFill>
              </a:rPr>
              <a:t/>
            </a:r>
            <a:br>
              <a:rPr lang="ar-TN" sz="8000" dirty="0" smtClean="0">
                <a:solidFill>
                  <a:schemeClr val="tx1"/>
                </a:solidFill>
              </a:rPr>
            </a:br>
            <a:endParaRPr lang="ar-TN" sz="8000" dirty="0" smtClean="0">
              <a:solidFill>
                <a:schemeClr val="tx1"/>
              </a:solidFill>
            </a:endParaRP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-62978" y="0"/>
            <a:ext cx="2555776" cy="476672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TN" sz="2800" dirty="0" err="1" smtClean="0">
                <a:solidFill>
                  <a:srgbClr val="00B0F0"/>
                </a:solidFill>
                <a:cs typeface="mohammad bold art 1" pitchFamily="2" charset="-78"/>
              </a:rPr>
              <a:t>الأستاذ:محمد</a:t>
            </a:r>
            <a:r>
              <a:rPr lang="ar-TN" sz="2800" dirty="0" smtClean="0">
                <a:solidFill>
                  <a:srgbClr val="00B0F0"/>
                </a:solidFill>
                <a:cs typeface="mohammad bold art 1" pitchFamily="2" charset="-78"/>
              </a:rPr>
              <a:t> الهادي الكعبوري</a:t>
            </a:r>
            <a:r>
              <a:rPr lang="ar-TN" sz="2800" dirty="0" smtClean="0">
                <a:cs typeface="mohammad bold art 1" pitchFamily="2" charset="-78"/>
              </a:rPr>
              <a:t/>
            </a:r>
            <a:br>
              <a:rPr lang="ar-TN" sz="2800" dirty="0" smtClean="0">
                <a:cs typeface="mohammad bold art 1" pitchFamily="2" charset="-78"/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السنة الدّراسية 2020_2021</a:t>
            </a:r>
            <a:b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ar-TN" sz="2800" b="1" dirty="0" smtClean="0"/>
              <a:t>المدرسة الإعدادية منزل جميل 2</a:t>
            </a:r>
            <a:endParaRPr lang="fr-FR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428860" y="-24"/>
            <a:ext cx="6715140" cy="500065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ar-TN" sz="4000" b="1" dirty="0" smtClean="0">
                <a:solidFill>
                  <a:srgbClr val="FFFF00"/>
                </a:solidFill>
              </a:rPr>
              <a:t>الاستفهام</a:t>
            </a:r>
            <a:r>
              <a:rPr lang="ar-TN" sz="40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   </a:t>
            </a:r>
            <a:r>
              <a:rPr lang="ar-TN" sz="1000" b="1" dirty="0" smtClean="0"/>
              <a:t>المستوى الدّراسي 9 أساسي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476672"/>
            <a:ext cx="9144000" cy="576064"/>
          </a:xfrm>
        </p:spPr>
        <p:txBody>
          <a:bodyPr>
            <a:noAutofit/>
          </a:bodyPr>
          <a:lstStyle/>
          <a:p>
            <a:pPr algn="r"/>
            <a:r>
              <a:rPr lang="ar-TN" sz="2000" b="1" u="sng" dirty="0" smtClean="0">
                <a:solidFill>
                  <a:schemeClr val="tx1"/>
                </a:solidFill>
              </a:rPr>
              <a:t>حدد المعنى السياقي لكل مثال من الأمثلة التّالية</a:t>
            </a:r>
            <a:r>
              <a:rPr lang="ar-TN" sz="2400" b="1" dirty="0" smtClean="0">
                <a:solidFill>
                  <a:schemeClr val="tx1"/>
                </a:solidFill>
              </a:rPr>
              <a:t>=الوعيد ـ الأمرـ الدعاءـ التهكم ـ النهي ـ التشويق</a:t>
            </a:r>
            <a:r>
              <a:rPr lang="ar-TN" sz="3600" b="1" dirty="0" smtClean="0">
                <a:solidFill>
                  <a:schemeClr val="tx1"/>
                </a:solidFill>
              </a:rPr>
              <a:t/>
            </a:r>
            <a:br>
              <a:rPr lang="ar-TN" sz="3600" b="1" dirty="0" smtClean="0">
                <a:solidFill>
                  <a:schemeClr val="tx1"/>
                </a:solidFill>
              </a:rPr>
            </a:br>
            <a:endParaRPr lang="ar-TN" sz="360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265761"/>
              </p:ext>
            </p:extLst>
          </p:nvPr>
        </p:nvGraphicFramePr>
        <p:xfrm>
          <a:off x="0" y="1142983"/>
          <a:ext cx="9144000" cy="55614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28"/>
                <a:gridCol w="7715272"/>
              </a:tblGrid>
              <a:tr h="488843">
                <a:tc>
                  <a:txBody>
                    <a:bodyPr/>
                    <a:lstStyle/>
                    <a:p>
                      <a:pPr algn="ctr"/>
                      <a:r>
                        <a:rPr lang="ar-TN" sz="3200" b="1" dirty="0" smtClean="0"/>
                        <a:t>المعنى</a:t>
                      </a:r>
                      <a:endParaRPr lang="fr-FR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200" b="1" dirty="0" smtClean="0"/>
                        <a:t>المثال</a:t>
                      </a:r>
                      <a:endParaRPr lang="fr-FR" sz="3200" b="1" dirty="0"/>
                    </a:p>
                  </a:txBody>
                  <a:tcPr/>
                </a:tc>
              </a:tr>
              <a:tr h="488843">
                <a:tc>
                  <a:txBody>
                    <a:bodyPr/>
                    <a:lstStyle/>
                    <a:p>
                      <a:pPr algn="ctr"/>
                      <a:endParaRPr lang="fr-FR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TN" sz="3200" b="1" dirty="0" smtClean="0">
                          <a:solidFill>
                            <a:schemeClr val="tx1"/>
                          </a:solidFill>
                        </a:rPr>
                        <a:t> أتخشونهم ؟ فالله أحق أن تخشوه</a:t>
                      </a:r>
                      <a:endParaRPr lang="fr-FR" sz="3200" b="1" dirty="0"/>
                    </a:p>
                  </a:txBody>
                  <a:tcPr/>
                </a:tc>
              </a:tr>
              <a:tr h="623721">
                <a:tc>
                  <a:txBody>
                    <a:bodyPr/>
                    <a:lstStyle/>
                    <a:p>
                      <a:pPr algn="ctr"/>
                      <a:endParaRPr lang="ar-TN" sz="3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TN" sz="2800" b="1" dirty="0" smtClean="0">
                          <a:solidFill>
                            <a:schemeClr val="tx1"/>
                          </a:solidFill>
                        </a:rPr>
                        <a:t>  فهل أنتم مسلمون ؟</a:t>
                      </a:r>
                      <a:endParaRPr lang="fr-FR" sz="2800" b="1" dirty="0"/>
                    </a:p>
                  </a:txBody>
                  <a:tcPr/>
                </a:tc>
              </a:tr>
              <a:tr h="488843">
                <a:tc>
                  <a:txBody>
                    <a:bodyPr/>
                    <a:lstStyle/>
                    <a:p>
                      <a:pPr algn="ctr"/>
                      <a:endParaRPr lang="fr-FR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TN" sz="2400" b="1" u="none" baseline="0" dirty="0" smtClean="0">
                          <a:solidFill>
                            <a:schemeClr val="tx1"/>
                          </a:solidFill>
                        </a:rPr>
                        <a:t>  أ</a:t>
                      </a:r>
                      <a:r>
                        <a:rPr lang="ar-TN" sz="3200" b="1" dirty="0" smtClean="0">
                          <a:solidFill>
                            <a:schemeClr val="tx1"/>
                          </a:solidFill>
                        </a:rPr>
                        <a:t>نا جائع,فهل من طعام؟ </a:t>
                      </a:r>
                      <a:endParaRPr lang="fr-FR" sz="3200" b="1" dirty="0"/>
                    </a:p>
                  </a:txBody>
                  <a:tcPr/>
                </a:tc>
              </a:tr>
              <a:tr h="1044346">
                <a:tc>
                  <a:txBody>
                    <a:bodyPr/>
                    <a:lstStyle/>
                    <a:p>
                      <a:pPr algn="ctr"/>
                      <a:endParaRPr lang="fr-FR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TN" sz="3200" b="1" dirty="0" smtClean="0">
                          <a:solidFill>
                            <a:schemeClr val="tx1"/>
                          </a:solidFill>
                        </a:rPr>
                        <a:t>قالوا يا شعيب أصلاتك تأمرك أن نترك ما يعبد </a:t>
                      </a:r>
                      <a:r>
                        <a:rPr lang="ar-TN" sz="3200" b="1" dirty="0" err="1" smtClean="0">
                          <a:solidFill>
                            <a:schemeClr val="tx1"/>
                          </a:solidFill>
                        </a:rPr>
                        <a:t>أباؤنا</a:t>
                      </a:r>
                      <a:r>
                        <a:rPr lang="ar-TN" sz="3200" b="1" dirty="0" smtClean="0">
                          <a:solidFill>
                            <a:schemeClr val="tx1"/>
                          </a:solidFill>
                        </a:rPr>
                        <a:t> أو أن نفعل في أموالنا ما نشاء؟</a:t>
                      </a:r>
                      <a:endParaRPr lang="fr-FR" sz="3200" b="1" dirty="0"/>
                    </a:p>
                  </a:txBody>
                  <a:tcPr/>
                </a:tc>
              </a:tr>
              <a:tr h="986825">
                <a:tc>
                  <a:txBody>
                    <a:bodyPr/>
                    <a:lstStyle/>
                    <a:p>
                      <a:pPr algn="ctr"/>
                      <a:endParaRPr lang="fr-FR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TN" sz="3200" b="1" dirty="0" smtClean="0">
                          <a:solidFill>
                            <a:schemeClr val="tx1"/>
                          </a:solidFill>
                        </a:rPr>
                        <a:t>ألم أؤدب فلانا؟ </a:t>
                      </a:r>
                      <a:br>
                        <a:rPr lang="ar-TN" sz="32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ar-TN" sz="3200" b="1" dirty="0" smtClean="0">
                          <a:solidFill>
                            <a:schemeClr val="tx1"/>
                          </a:solidFill>
                        </a:rPr>
                        <a:t>ألم تر كيف فعل ربك بعاد ؟</a:t>
                      </a:r>
                      <a:endParaRPr lang="fr-FR" sz="3200" b="1" dirty="0"/>
                    </a:p>
                  </a:txBody>
                  <a:tcPr/>
                </a:tc>
              </a:tr>
              <a:tr h="1044346">
                <a:tc>
                  <a:txBody>
                    <a:bodyPr/>
                    <a:lstStyle/>
                    <a:p>
                      <a:pPr algn="ctr"/>
                      <a:endParaRPr lang="fr-FR" sz="3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3200" b="1" dirty="0" smtClean="0">
                          <a:solidFill>
                            <a:schemeClr val="tx1"/>
                          </a:solidFill>
                        </a:rPr>
                        <a:t>يا أيها الّذين آمنوا هل أدلكم على تجارة تنجيكم من عذاب أليم؟ تؤمنون بالله ورسوله، وتجاهدون. </a:t>
                      </a:r>
                      <a:endParaRPr lang="fr-FR" sz="3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0" y="5805264"/>
            <a:ext cx="1500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600" b="1" dirty="0" smtClean="0"/>
              <a:t>التشويق</a:t>
            </a:r>
            <a:endParaRPr lang="fr-FR" sz="36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0" y="4725144"/>
            <a:ext cx="15001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400" b="1" dirty="0" smtClean="0"/>
              <a:t>الوعيد</a:t>
            </a:r>
            <a:r>
              <a:rPr lang="ar-TN" sz="2400" b="1" u="sng" dirty="0" smtClean="0"/>
              <a:t>=</a:t>
            </a:r>
            <a:br>
              <a:rPr lang="ar-TN" sz="2400" b="1" u="sng" dirty="0" smtClean="0"/>
            </a:br>
            <a:r>
              <a:rPr lang="ar-TN" sz="2400" b="1" dirty="0" smtClean="0"/>
              <a:t>التهديد</a:t>
            </a:r>
            <a:endParaRPr lang="fr-FR" sz="24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0" y="2276872"/>
            <a:ext cx="1500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600" b="1" dirty="0" smtClean="0"/>
              <a:t>الأمر</a:t>
            </a:r>
            <a:endParaRPr lang="fr-FR" sz="36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0" y="1643050"/>
            <a:ext cx="1500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600" b="1" dirty="0" smtClean="0"/>
              <a:t>النهي</a:t>
            </a:r>
            <a:endParaRPr lang="fr-FR" sz="3600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0" y="3717032"/>
            <a:ext cx="1500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600" b="1" dirty="0" smtClean="0"/>
              <a:t>التّهكم</a:t>
            </a:r>
            <a:endParaRPr lang="fr-FR" sz="3600" b="1" dirty="0"/>
          </a:p>
        </p:txBody>
      </p:sp>
      <p:sp>
        <p:nvSpPr>
          <p:cNvPr id="12" name="ZoneTexte 11"/>
          <p:cNvSpPr txBox="1"/>
          <p:nvPr/>
        </p:nvSpPr>
        <p:spPr>
          <a:xfrm>
            <a:off x="0" y="2924944"/>
            <a:ext cx="1500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600" b="1" dirty="0" smtClean="0"/>
              <a:t>الدعاء</a:t>
            </a:r>
            <a:endParaRPr lang="fr-FR" sz="3600" b="1" dirty="0"/>
          </a:p>
        </p:txBody>
      </p:sp>
      <p:sp>
        <p:nvSpPr>
          <p:cNvPr id="13" name="Sous-titre 2"/>
          <p:cNvSpPr txBox="1">
            <a:spLocks/>
          </p:cNvSpPr>
          <p:nvPr/>
        </p:nvSpPr>
        <p:spPr>
          <a:xfrm>
            <a:off x="-62978" y="0"/>
            <a:ext cx="2555776" cy="476672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TN" sz="2800" dirty="0" err="1" smtClean="0">
                <a:solidFill>
                  <a:srgbClr val="00B0F0"/>
                </a:solidFill>
                <a:cs typeface="mohammad bold art 1" pitchFamily="2" charset="-78"/>
              </a:rPr>
              <a:t>الأستاذ:محمد</a:t>
            </a:r>
            <a:r>
              <a:rPr lang="ar-TN" sz="2800" dirty="0" smtClean="0">
                <a:solidFill>
                  <a:srgbClr val="00B0F0"/>
                </a:solidFill>
                <a:cs typeface="mohammad bold art 1" pitchFamily="2" charset="-78"/>
              </a:rPr>
              <a:t> الهادي الكعبوري</a:t>
            </a:r>
            <a:r>
              <a:rPr lang="ar-TN" sz="2800" dirty="0" smtClean="0">
                <a:cs typeface="mohammad bold art 1" pitchFamily="2" charset="-78"/>
              </a:rPr>
              <a:t/>
            </a:r>
            <a:br>
              <a:rPr lang="ar-TN" sz="2800" dirty="0" smtClean="0">
                <a:cs typeface="mohammad bold art 1" pitchFamily="2" charset="-78"/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السنة الدّراسية 2020_2021</a:t>
            </a:r>
            <a:b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ar-TN" sz="2800" b="1" dirty="0" smtClean="0"/>
              <a:t>المدرسة الإعدادية منزل جميل 2</a:t>
            </a:r>
            <a:endParaRPr lang="fr-FR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428860" y="-23"/>
            <a:ext cx="6715140" cy="500065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ar-TN" sz="4000" b="1" dirty="0" smtClean="0">
                <a:solidFill>
                  <a:srgbClr val="FFFF00"/>
                </a:solidFill>
              </a:rPr>
              <a:t>الاستفهام</a:t>
            </a:r>
            <a:r>
              <a:rPr lang="ar-TN" sz="40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   </a:t>
            </a:r>
            <a:r>
              <a:rPr lang="ar-TN" sz="1000" b="1" dirty="0" smtClean="0"/>
              <a:t>المستوى الدّراسي 9 أساسي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500042"/>
            <a:ext cx="9144000" cy="6357958"/>
          </a:xfrm>
        </p:spPr>
        <p:txBody>
          <a:bodyPr>
            <a:normAutofit/>
          </a:bodyPr>
          <a:lstStyle/>
          <a:p>
            <a:pPr fontAlgn="t"/>
            <a:r>
              <a:rPr lang="ar-TN" sz="2600" dirty="0" smtClean="0">
                <a:solidFill>
                  <a:schemeClr val="tx1"/>
                </a:solidFill>
              </a:rPr>
              <a:t>اربط كل جملة بالمعنى المناسب مما يلي</a:t>
            </a:r>
            <a:r>
              <a:rPr lang="ar-TN" sz="1600" dirty="0" smtClean="0">
                <a:solidFill>
                  <a:schemeClr val="tx1"/>
                </a:solidFill>
              </a:rPr>
              <a:t>=</a:t>
            </a:r>
            <a:endParaRPr lang="fr-FR" sz="1600" b="1" dirty="0" smtClean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1887974"/>
              </p:ext>
            </p:extLst>
          </p:nvPr>
        </p:nvGraphicFramePr>
        <p:xfrm>
          <a:off x="71406" y="1285860"/>
          <a:ext cx="9001156" cy="55721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4"/>
                <a:gridCol w="6643702"/>
              </a:tblGrid>
              <a:tr h="588663">
                <a:tc>
                  <a:txBody>
                    <a:bodyPr/>
                    <a:lstStyle/>
                    <a:p>
                      <a:pPr algn="ctr"/>
                      <a:r>
                        <a:rPr lang="ar-TN" sz="3200" dirty="0" smtClean="0"/>
                        <a:t>المعنى</a:t>
                      </a:r>
                      <a:endParaRPr lang="fr-FR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200" dirty="0" smtClean="0"/>
                        <a:t>الجملة</a:t>
                      </a:r>
                      <a:endParaRPr lang="fr-FR" sz="3200" dirty="0"/>
                    </a:p>
                  </a:txBody>
                  <a:tcPr anchor="ctr"/>
                </a:tc>
              </a:tr>
              <a:tr h="58866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هل جزاء الإحسان إلا الإحسان</a:t>
                      </a:r>
                      <a:endParaRPr lang="fr-FR" sz="2400" b="1" dirty="0"/>
                    </a:p>
                  </a:txBody>
                  <a:tcPr/>
                </a:tc>
              </a:tr>
              <a:tr h="1451498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أيدري الربيع أي</a:t>
                      </a:r>
                      <a:r>
                        <a:rPr lang="ar-TN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َّ</a:t>
                      </a:r>
                      <a:r>
                        <a:rPr lang="ar-S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دم أراقا</a:t>
                      </a:r>
                      <a:r>
                        <a:rPr lang="ar-TN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S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؟ وأي</a:t>
                      </a:r>
                      <a:r>
                        <a:rPr lang="ar-TN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َّ</a:t>
                      </a:r>
                      <a:r>
                        <a:rPr lang="ar-S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قلوب هذا الر</a:t>
                      </a:r>
                      <a:r>
                        <a:rPr lang="ar-TN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ّ</a:t>
                      </a:r>
                      <a:r>
                        <a:rPr lang="ar-S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كب شاقا؟ </a:t>
                      </a:r>
                      <a:r>
                        <a:rPr lang="fr-FR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fr-FR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fr-FR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ar-S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أما تغلط الأيام في</a:t>
                      </a:r>
                      <a:r>
                        <a:rPr lang="ar-TN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ّ</a:t>
                      </a:r>
                      <a:r>
                        <a:rPr lang="ar-S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بأن أرى بغي</a:t>
                      </a:r>
                      <a:r>
                        <a:rPr lang="ar-TN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ظ</a:t>
                      </a:r>
                      <a:r>
                        <a:rPr lang="ar-S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 </a:t>
                      </a:r>
                      <a:r>
                        <a:rPr lang="ar-SA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تنا</a:t>
                      </a:r>
                      <a:r>
                        <a:rPr lang="ar-TN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ءى</a:t>
                      </a:r>
                      <a:r>
                        <a:rPr lang="ar-S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أو حبيبا تقر</a:t>
                      </a:r>
                      <a:r>
                        <a:rPr lang="ar-TN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ّ</a:t>
                      </a:r>
                      <a:r>
                        <a:rPr lang="ar-S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ب؟ </a:t>
                      </a:r>
                      <a:endParaRPr lang="fr-FR" sz="2400" b="1" dirty="0"/>
                    </a:p>
                  </a:txBody>
                  <a:tcPr/>
                </a:tc>
              </a:tr>
              <a:tr h="588663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ألم نشرح </a:t>
                      </a:r>
                      <a:r>
                        <a:rPr lang="ar-SA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لك</a:t>
                      </a:r>
                      <a:r>
                        <a:rPr lang="ar-S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صدر</a:t>
                      </a:r>
                      <a:r>
                        <a:rPr lang="ar-TN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ك؟</a:t>
                      </a:r>
                      <a:endParaRPr lang="fr-FR" sz="2400" b="1" dirty="0"/>
                    </a:p>
                  </a:txBody>
                  <a:tcPr/>
                </a:tc>
              </a:tr>
              <a:tr h="58866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أتظن أنك للمعالي كاســـــــــب </a:t>
                      </a:r>
                      <a:r>
                        <a:rPr lang="ar-SA" sz="2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وخبى</a:t>
                      </a:r>
                      <a:r>
                        <a:rPr lang="ar-TN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ّ</a:t>
                      </a:r>
                      <a:r>
                        <a:rPr lang="ar-S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أمرك شر</a:t>
                      </a:r>
                      <a:r>
                        <a:rPr lang="ar-TN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ّ</a:t>
                      </a:r>
                      <a:r>
                        <a:rPr lang="ar-S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ة وشنار؟ </a:t>
                      </a:r>
                      <a:endParaRPr lang="fr-FR" sz="2400" b="1" dirty="0"/>
                    </a:p>
                  </a:txBody>
                  <a:tcPr/>
                </a:tc>
              </a:tr>
              <a:tr h="58866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أتعوق غيرك عن الس</a:t>
                      </a:r>
                      <a:r>
                        <a:rPr lang="ar-TN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ّ</a:t>
                      </a:r>
                      <a:r>
                        <a:rPr lang="ar-S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ير في الط</a:t>
                      </a:r>
                      <a:r>
                        <a:rPr lang="ar-TN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ّ</a:t>
                      </a:r>
                      <a:r>
                        <a:rPr lang="ar-S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ريق؟ </a:t>
                      </a:r>
                      <a:endParaRPr lang="fr-FR" sz="2400" b="1" dirty="0"/>
                    </a:p>
                  </a:txBody>
                  <a:tcPr/>
                </a:tc>
              </a:tr>
              <a:tr h="588663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فهل أنتم منتهون</a:t>
                      </a:r>
                      <a:r>
                        <a:rPr lang="ar-TN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؟</a:t>
                      </a:r>
                      <a:endParaRPr lang="fr-FR" sz="2400" b="1" dirty="0"/>
                    </a:p>
                  </a:txBody>
                  <a:tcPr/>
                </a:tc>
              </a:tr>
              <a:tr h="58866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TN" sz="2400" b="1" dirty="0" smtClean="0">
                          <a:solidFill>
                            <a:schemeClr val="tx1"/>
                          </a:solidFill>
                        </a:rPr>
                        <a:t>هل أنا إلا من </a:t>
                      </a:r>
                      <a:r>
                        <a:rPr lang="ar-TN" sz="2400" b="1" dirty="0" err="1" smtClean="0">
                          <a:solidFill>
                            <a:schemeClr val="tx1"/>
                          </a:solidFill>
                        </a:rPr>
                        <a:t>غزيّة</a:t>
                      </a:r>
                      <a:r>
                        <a:rPr lang="ar-TN" sz="2400" b="1" dirty="0" smtClean="0">
                          <a:solidFill>
                            <a:schemeClr val="tx1"/>
                          </a:solidFill>
                        </a:rPr>
                        <a:t>؟ إن غزت غزوت     </a:t>
                      </a:r>
                      <a:r>
                        <a:rPr lang="ar-TN" sz="2400" b="1" dirty="0" err="1" smtClean="0">
                          <a:solidFill>
                            <a:schemeClr val="tx1"/>
                          </a:solidFill>
                        </a:rPr>
                        <a:t>و</a:t>
                      </a:r>
                      <a:r>
                        <a:rPr lang="ar-TN" sz="2400" b="1" dirty="0" smtClean="0">
                          <a:solidFill>
                            <a:schemeClr val="tx1"/>
                          </a:solidFill>
                        </a:rPr>
                        <a:t> إن تجهل </a:t>
                      </a:r>
                      <a:r>
                        <a:rPr lang="ar-TN" sz="2400" b="1" dirty="0" err="1" smtClean="0">
                          <a:solidFill>
                            <a:schemeClr val="tx1"/>
                          </a:solidFill>
                        </a:rPr>
                        <a:t>غزيّة</a:t>
                      </a:r>
                      <a:r>
                        <a:rPr lang="ar-TN" sz="2400" b="1" dirty="0" smtClean="0">
                          <a:solidFill>
                            <a:schemeClr val="tx1"/>
                          </a:solidFill>
                        </a:rPr>
                        <a:t> أجهل.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71406" y="857232"/>
          <a:ext cx="900115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0"/>
                <a:gridCol w="1285880"/>
                <a:gridCol w="912540"/>
                <a:gridCol w="1451804"/>
                <a:gridCol w="1493295"/>
                <a:gridCol w="1285880"/>
                <a:gridCol w="12858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TN" sz="1800" b="1" dirty="0" smtClean="0"/>
                        <a:t>النفي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1800" dirty="0" smtClean="0"/>
                        <a:t>النفي</a:t>
                      </a:r>
                      <a:endParaRPr lang="fr-FR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1800" dirty="0" smtClean="0"/>
                        <a:t>التحقير</a:t>
                      </a:r>
                      <a:endParaRPr lang="fr-FR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1800" dirty="0" smtClean="0"/>
                        <a:t>الإثبات=التقرير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1800" dirty="0" smtClean="0"/>
                        <a:t>اللوم </a:t>
                      </a:r>
                      <a:r>
                        <a:rPr lang="ar-TN" sz="1800" dirty="0" err="1" smtClean="0"/>
                        <a:t>و</a:t>
                      </a:r>
                      <a:r>
                        <a:rPr lang="ar-TN" sz="1800" dirty="0" smtClean="0"/>
                        <a:t> الإنكار </a:t>
                      </a:r>
                      <a:endParaRPr lang="fr-FR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1800" dirty="0" smtClean="0"/>
                        <a:t>التمني</a:t>
                      </a:r>
                      <a:endParaRPr lang="fr-FR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1800" dirty="0" smtClean="0"/>
                        <a:t>الأمر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214282" y="1928802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800" b="1" dirty="0" smtClean="0"/>
              <a:t>النّفي</a:t>
            </a:r>
            <a:endParaRPr lang="fr-FR" sz="2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0" y="3000372"/>
            <a:ext cx="2428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800" b="1" dirty="0" smtClean="0"/>
              <a:t>التمنّي</a:t>
            </a:r>
            <a:endParaRPr lang="fr-FR" sz="2800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0" y="4000504"/>
            <a:ext cx="2428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800" b="1" dirty="0" smtClean="0"/>
              <a:t>الإثبات=التقرير</a:t>
            </a:r>
            <a:endParaRPr lang="fr-FR" sz="2800" b="1" dirty="0"/>
          </a:p>
        </p:txBody>
      </p:sp>
      <p:sp>
        <p:nvSpPr>
          <p:cNvPr id="12" name="ZoneTexte 11"/>
          <p:cNvSpPr txBox="1"/>
          <p:nvPr/>
        </p:nvSpPr>
        <p:spPr>
          <a:xfrm>
            <a:off x="214282" y="4572008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800" b="1" dirty="0" smtClean="0"/>
              <a:t>التّحقير</a:t>
            </a:r>
            <a:endParaRPr lang="fr-FR" sz="2800" b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285720" y="6334780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800" b="1" dirty="0" smtClean="0"/>
              <a:t>النّفي</a:t>
            </a:r>
            <a:endParaRPr lang="fr-FR" sz="2800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285720" y="5157192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800" b="1" dirty="0" smtClean="0"/>
              <a:t>اللوم </a:t>
            </a:r>
            <a:r>
              <a:rPr lang="ar-TN" sz="2800" b="1" dirty="0" err="1" smtClean="0"/>
              <a:t>و</a:t>
            </a:r>
            <a:r>
              <a:rPr lang="ar-TN" sz="2800" b="1" dirty="0" smtClean="0"/>
              <a:t> الإنكار</a:t>
            </a:r>
            <a:endParaRPr lang="fr-FR" sz="2800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214282" y="5786454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800" b="1" dirty="0" smtClean="0"/>
              <a:t>الأمر</a:t>
            </a:r>
            <a:endParaRPr lang="fr-FR" sz="2800" b="1" dirty="0"/>
          </a:p>
        </p:txBody>
      </p:sp>
      <p:sp>
        <p:nvSpPr>
          <p:cNvPr id="16" name="Sous-titre 2"/>
          <p:cNvSpPr txBox="1">
            <a:spLocks/>
          </p:cNvSpPr>
          <p:nvPr/>
        </p:nvSpPr>
        <p:spPr>
          <a:xfrm>
            <a:off x="-62978" y="0"/>
            <a:ext cx="2555776" cy="476672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TN" sz="2800" dirty="0" err="1" smtClean="0">
                <a:solidFill>
                  <a:srgbClr val="00B0F0"/>
                </a:solidFill>
                <a:cs typeface="mohammad bold art 1" pitchFamily="2" charset="-78"/>
              </a:rPr>
              <a:t>الأستاذ:محمد</a:t>
            </a:r>
            <a:r>
              <a:rPr lang="ar-TN" sz="2800" dirty="0" smtClean="0">
                <a:solidFill>
                  <a:srgbClr val="00B0F0"/>
                </a:solidFill>
                <a:cs typeface="mohammad bold art 1" pitchFamily="2" charset="-78"/>
              </a:rPr>
              <a:t> الهادي الكعبوري</a:t>
            </a:r>
            <a:r>
              <a:rPr lang="ar-TN" sz="2800" dirty="0" smtClean="0">
                <a:cs typeface="mohammad bold art 1" pitchFamily="2" charset="-78"/>
              </a:rPr>
              <a:t/>
            </a:r>
            <a:br>
              <a:rPr lang="ar-TN" sz="2800" dirty="0" smtClean="0">
                <a:cs typeface="mohammad bold art 1" pitchFamily="2" charset="-78"/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السنة الدّراسية 2020_2021</a:t>
            </a:r>
            <a:b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ar-TN" sz="2800" b="1" dirty="0" smtClean="0"/>
              <a:t>المدرسة الإعدادية منزل جميل 2</a:t>
            </a:r>
            <a:endParaRPr lang="fr-FR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428860" y="-23"/>
            <a:ext cx="6715140" cy="500065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ar-TN" sz="4000" b="1" dirty="0" smtClean="0">
                <a:solidFill>
                  <a:srgbClr val="FFFF00"/>
                </a:solidFill>
              </a:rPr>
              <a:t>الاستفهام</a:t>
            </a:r>
            <a:r>
              <a:rPr lang="ar-TN" sz="40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   </a:t>
            </a:r>
            <a:r>
              <a:rPr lang="ar-TN" sz="1000" b="1" dirty="0" smtClean="0"/>
              <a:t>المستوى الدّراسي 9 أساسي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500042"/>
            <a:ext cx="9144000" cy="6357958"/>
          </a:xfrm>
        </p:spPr>
        <p:txBody>
          <a:bodyPr>
            <a:normAutofit/>
          </a:bodyPr>
          <a:lstStyle/>
          <a:p>
            <a:pPr fontAlgn="t"/>
            <a:r>
              <a:rPr lang="ar-TN" sz="2600" dirty="0" smtClean="0">
                <a:solidFill>
                  <a:schemeClr val="tx1"/>
                </a:solidFill>
              </a:rPr>
              <a:t>اربط كل جملة بالمعنى المناسب مما يلي</a:t>
            </a:r>
            <a:r>
              <a:rPr lang="ar-TN" sz="1600" dirty="0" smtClean="0">
                <a:solidFill>
                  <a:schemeClr val="tx1"/>
                </a:solidFill>
              </a:rPr>
              <a:t>=</a:t>
            </a:r>
            <a:endParaRPr lang="fr-FR" sz="1600" b="1" dirty="0" smtClean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198389"/>
              </p:ext>
            </p:extLst>
          </p:nvPr>
        </p:nvGraphicFramePr>
        <p:xfrm>
          <a:off x="71406" y="1400268"/>
          <a:ext cx="9001156" cy="54131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4"/>
                <a:gridCol w="6643702"/>
              </a:tblGrid>
              <a:tr h="414948">
                <a:tc>
                  <a:txBody>
                    <a:bodyPr/>
                    <a:lstStyle/>
                    <a:p>
                      <a:pPr algn="ctr"/>
                      <a:r>
                        <a:rPr lang="ar-TN" sz="2800" dirty="0" smtClean="0"/>
                        <a:t>المعنى</a:t>
                      </a:r>
                      <a:endParaRPr lang="fr-F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2800" dirty="0" smtClean="0"/>
                        <a:t>الجملة</a:t>
                      </a:r>
                      <a:endParaRPr lang="fr-FR" sz="2800" dirty="0"/>
                    </a:p>
                  </a:txBody>
                  <a:tcPr anchor="ctr"/>
                </a:tc>
              </a:tr>
              <a:tr h="58866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2400" b="1" dirty="0" smtClean="0"/>
                        <a:t>أتعوق غيرك عن السير في الطريق؟ </a:t>
                      </a:r>
                      <a:endParaRPr lang="fr-FR" sz="2400" b="1" dirty="0"/>
                    </a:p>
                  </a:txBody>
                  <a:tcPr/>
                </a:tc>
              </a:tr>
              <a:tr h="89437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2400" b="1" dirty="0" smtClean="0"/>
                        <a:t> هلا صفحتم عن الأسرى بلا سبب؟ للصافحين ببدر عن أسيركم؟ </a:t>
                      </a:r>
                      <a:br>
                        <a:rPr lang="ar-TN" sz="2400" b="1" dirty="0" smtClean="0"/>
                      </a:br>
                      <a:r>
                        <a:rPr lang="ar-TN" sz="2400" b="1" dirty="0" smtClean="0"/>
                        <a:t>هلا كففتم عن الديباج سوطكم؟ وعن بنات رسول الله شتمكم؟ </a:t>
                      </a:r>
                      <a:endParaRPr lang="fr-FR" sz="2400" b="1" dirty="0"/>
                    </a:p>
                  </a:txBody>
                  <a:tcPr/>
                </a:tc>
              </a:tr>
              <a:tr h="781339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2400" b="1" dirty="0" smtClean="0"/>
                        <a:t>أما تزورونا فتدخل السرور علينا؟</a:t>
                      </a:r>
                      <a:r>
                        <a:rPr lang="ar-TN" sz="2000" b="1" dirty="0" smtClean="0"/>
                        <a:t> </a:t>
                      </a:r>
                      <a:r>
                        <a:rPr lang="ar-TN" sz="2400" b="1" dirty="0" smtClean="0"/>
                        <a:t/>
                      </a:r>
                      <a:br>
                        <a:rPr lang="ar-TN" sz="2400" b="1" dirty="0" smtClean="0"/>
                      </a:br>
                      <a:r>
                        <a:rPr lang="ar-TN" sz="2400" b="1" dirty="0" smtClean="0"/>
                        <a:t>ألا تحبون أن يغفر الله لكم ؟</a:t>
                      </a:r>
                      <a:endParaRPr lang="fr-FR" sz="2400" b="1" dirty="0" smtClean="0"/>
                    </a:p>
                  </a:txBody>
                  <a:tcPr/>
                </a:tc>
              </a:tr>
              <a:tr h="58866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2400" b="1" dirty="0" smtClean="0"/>
                        <a:t>اقرأ تاريخ الأمم . فهل ترى إلاّ تاريخا حربيّا؟</a:t>
                      </a:r>
                      <a:endParaRPr lang="fr-FR" sz="2400" b="1" dirty="0"/>
                    </a:p>
                  </a:txBody>
                  <a:tcPr/>
                </a:tc>
              </a:tr>
              <a:tr h="58866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2400" b="1" dirty="0" smtClean="0"/>
                        <a:t>تباهين بالعلم.فهل أفدتنّ منه شيئا مذكورا؟</a:t>
                      </a:r>
                      <a:endParaRPr lang="fr-FR" sz="2400" b="1" dirty="0"/>
                    </a:p>
                  </a:txBody>
                  <a:tcPr/>
                </a:tc>
              </a:tr>
              <a:tr h="588663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2400" b="1" dirty="0" smtClean="0"/>
                        <a:t>أ لم أقل في أوّل الخطاب إنّي امرأة حمقاء؟</a:t>
                      </a:r>
                      <a:endParaRPr lang="fr-FR" sz="2400" b="1" dirty="0"/>
                    </a:p>
                  </a:txBody>
                  <a:tcPr/>
                </a:tc>
              </a:tr>
              <a:tr h="58866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ar-TN" sz="2400" b="1" dirty="0" smtClean="0">
                          <a:solidFill>
                            <a:schemeClr val="tx1"/>
                          </a:solidFill>
                        </a:rPr>
                        <a:t>أ ما سمع هؤلاء في كهوفهم أنّ المرأة غزت الفضاء </a:t>
                      </a:r>
                      <a:r>
                        <a:rPr lang="ar-TN" sz="2400" b="1" dirty="0" err="1" smtClean="0">
                          <a:solidFill>
                            <a:schemeClr val="tx1"/>
                          </a:solidFill>
                        </a:rPr>
                        <a:t>و</a:t>
                      </a:r>
                      <a:r>
                        <a:rPr lang="ar-TN" sz="2400" b="1" dirty="0" smtClean="0">
                          <a:solidFill>
                            <a:schemeClr val="tx1"/>
                          </a:solidFill>
                        </a:rPr>
                        <a:t> تحرّرت من قوانين الجاذبية؟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4366990"/>
              </p:ext>
            </p:extLst>
          </p:nvPr>
        </p:nvGraphicFramePr>
        <p:xfrm>
          <a:off x="35496" y="969928"/>
          <a:ext cx="900115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6218"/>
                <a:gridCol w="1008112"/>
                <a:gridCol w="720080"/>
                <a:gridCol w="864096"/>
                <a:gridCol w="1440160"/>
                <a:gridCol w="1584176"/>
                <a:gridCol w="1152128"/>
                <a:gridCol w="111618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TN" sz="1800" b="1" dirty="0" smtClean="0"/>
                        <a:t>النفي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1800" dirty="0" smtClean="0"/>
                        <a:t>الإثبات</a:t>
                      </a:r>
                      <a:endParaRPr lang="fr-FR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1800" dirty="0" smtClean="0"/>
                        <a:t>النفي</a:t>
                      </a:r>
                      <a:endParaRPr lang="fr-FR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1800" dirty="0" smtClean="0"/>
                        <a:t>التحقير</a:t>
                      </a:r>
                      <a:endParaRPr lang="fr-FR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1800" dirty="0" err="1" smtClean="0"/>
                        <a:t>التحضيض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1800" dirty="0" smtClean="0"/>
                        <a:t>اللوم </a:t>
                      </a:r>
                      <a:r>
                        <a:rPr lang="ar-TN" sz="1800" dirty="0" err="1" smtClean="0"/>
                        <a:t>و</a:t>
                      </a:r>
                      <a:r>
                        <a:rPr lang="ar-TN" sz="1800" dirty="0" smtClean="0"/>
                        <a:t> الإنكار </a:t>
                      </a:r>
                      <a:endParaRPr lang="fr-FR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TN" sz="1800" dirty="0" smtClean="0"/>
                        <a:t>العرض</a:t>
                      </a:r>
                      <a:endParaRPr lang="fr-FR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1800" smtClean="0"/>
                        <a:t>التّهكّم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214282" y="1928802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800" b="1" dirty="0" smtClean="0"/>
              <a:t>اللّوم و الإنكار</a:t>
            </a:r>
            <a:endParaRPr lang="fr-FR" sz="28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0" y="2643182"/>
            <a:ext cx="2428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800" b="1" dirty="0" err="1" smtClean="0"/>
              <a:t>التّحضيض</a:t>
            </a:r>
            <a:endParaRPr lang="fr-FR" sz="2800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0" y="3500438"/>
            <a:ext cx="2428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800" b="1" dirty="0" smtClean="0"/>
              <a:t>العرض</a:t>
            </a:r>
            <a:endParaRPr lang="fr-FR" sz="2800" b="1" dirty="0"/>
          </a:p>
        </p:txBody>
      </p:sp>
      <p:sp>
        <p:nvSpPr>
          <p:cNvPr id="12" name="ZoneTexte 11"/>
          <p:cNvSpPr txBox="1"/>
          <p:nvPr/>
        </p:nvSpPr>
        <p:spPr>
          <a:xfrm>
            <a:off x="196612" y="4293096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800" b="1" dirty="0" smtClean="0"/>
              <a:t>النّفي</a:t>
            </a:r>
            <a:endParaRPr lang="fr-FR" sz="2800" b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142860" y="6218148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800" b="1" dirty="0" smtClean="0"/>
              <a:t>التّهكّم</a:t>
            </a:r>
            <a:endParaRPr lang="fr-FR" sz="2800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179512" y="4941168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800" b="1" dirty="0" smtClean="0"/>
              <a:t>النفي</a:t>
            </a:r>
            <a:endParaRPr lang="fr-FR" sz="2800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285720" y="5517232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800" b="1" dirty="0" smtClean="0"/>
              <a:t>الإثبات</a:t>
            </a:r>
            <a:endParaRPr lang="fr-FR" sz="2800" b="1" dirty="0"/>
          </a:p>
        </p:txBody>
      </p:sp>
      <p:sp>
        <p:nvSpPr>
          <p:cNvPr id="16" name="Sous-titre 2"/>
          <p:cNvSpPr txBox="1">
            <a:spLocks/>
          </p:cNvSpPr>
          <p:nvPr/>
        </p:nvSpPr>
        <p:spPr>
          <a:xfrm>
            <a:off x="-62978" y="0"/>
            <a:ext cx="2555776" cy="476672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TN" sz="2800" dirty="0" err="1" smtClean="0">
                <a:solidFill>
                  <a:srgbClr val="00B0F0"/>
                </a:solidFill>
                <a:cs typeface="mohammad bold art 1" pitchFamily="2" charset="-78"/>
              </a:rPr>
              <a:t>الأستاذ:محمد</a:t>
            </a:r>
            <a:r>
              <a:rPr lang="ar-TN" sz="2800" dirty="0" smtClean="0">
                <a:solidFill>
                  <a:srgbClr val="00B0F0"/>
                </a:solidFill>
                <a:cs typeface="mohammad bold art 1" pitchFamily="2" charset="-78"/>
              </a:rPr>
              <a:t> الهادي الكعبوري</a:t>
            </a:r>
            <a:r>
              <a:rPr lang="ar-TN" sz="2800" dirty="0" smtClean="0">
                <a:cs typeface="mohammad bold art 1" pitchFamily="2" charset="-78"/>
              </a:rPr>
              <a:t/>
            </a:r>
            <a:br>
              <a:rPr lang="ar-TN" sz="2800" dirty="0" smtClean="0">
                <a:cs typeface="mohammad bold art 1" pitchFamily="2" charset="-78"/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السنة الدّراسية 2020_2021</a:t>
            </a:r>
            <a:b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ar-TN" sz="2800" b="1" dirty="0" smtClean="0"/>
              <a:t>المدرسة الإعدادية منزل جميل 2</a:t>
            </a:r>
            <a:endParaRPr lang="fr-FR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428860" y="-23"/>
            <a:ext cx="6715140" cy="500065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ar-TN" sz="4000" b="1" dirty="0" smtClean="0">
                <a:solidFill>
                  <a:srgbClr val="FFFF00"/>
                </a:solidFill>
              </a:rPr>
              <a:t>الاستفهام</a:t>
            </a:r>
            <a:r>
              <a:rPr lang="ar-TN" sz="40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   </a:t>
            </a:r>
            <a:r>
              <a:rPr lang="ar-TN" sz="1000" b="1" dirty="0" smtClean="0"/>
              <a:t>المستوى الدّراسي 9 أساسي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928670"/>
            <a:ext cx="9144000" cy="5929330"/>
          </a:xfrm>
        </p:spPr>
        <p:txBody>
          <a:bodyPr>
            <a:normAutofit/>
          </a:bodyPr>
          <a:lstStyle/>
          <a:p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0" y="1857364"/>
            <a:ext cx="4929222" cy="47149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TN" sz="19900" dirty="0" smtClean="0"/>
              <a:t> </a:t>
            </a:r>
            <a:r>
              <a:rPr lang="ar-TN" sz="11500" dirty="0" smtClean="0"/>
              <a:t>ما</a:t>
            </a:r>
            <a:endParaRPr lang="fr-FR" sz="19900" dirty="0"/>
          </a:p>
        </p:txBody>
      </p:sp>
      <p:sp>
        <p:nvSpPr>
          <p:cNvPr id="9" name="Ellipse 8"/>
          <p:cNvSpPr/>
          <p:nvPr/>
        </p:nvSpPr>
        <p:spPr>
          <a:xfrm>
            <a:off x="2928926" y="1928802"/>
            <a:ext cx="4929222" cy="4714908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TN" sz="8800" dirty="0" smtClean="0"/>
              <a:t>من </a:t>
            </a:r>
            <a:endParaRPr lang="fr-FR" sz="19900" dirty="0"/>
          </a:p>
        </p:txBody>
      </p:sp>
      <p:sp>
        <p:nvSpPr>
          <p:cNvPr id="11" name="Forme libre 10"/>
          <p:cNvSpPr/>
          <p:nvPr/>
        </p:nvSpPr>
        <p:spPr>
          <a:xfrm>
            <a:off x="4066180" y="2475095"/>
            <a:ext cx="580465" cy="3571142"/>
          </a:xfrm>
          <a:custGeom>
            <a:avLst/>
            <a:gdLst>
              <a:gd name="connsiteX0" fmla="*/ 39289 w 580465"/>
              <a:gd name="connsiteY0" fmla="*/ 6848 h 3571142"/>
              <a:gd name="connsiteX1" fmla="*/ 113934 w 580465"/>
              <a:gd name="connsiteY1" fmla="*/ 100154 h 3571142"/>
              <a:gd name="connsiteX2" fmla="*/ 151257 w 580465"/>
              <a:gd name="connsiteY2" fmla="*/ 137476 h 3571142"/>
              <a:gd name="connsiteX3" fmla="*/ 188579 w 580465"/>
              <a:gd name="connsiteY3" fmla="*/ 193460 h 3571142"/>
              <a:gd name="connsiteX4" fmla="*/ 244563 w 580465"/>
              <a:gd name="connsiteY4" fmla="*/ 342750 h 3571142"/>
              <a:gd name="connsiteX5" fmla="*/ 300547 w 580465"/>
              <a:gd name="connsiteY5" fmla="*/ 398734 h 3571142"/>
              <a:gd name="connsiteX6" fmla="*/ 319208 w 580465"/>
              <a:gd name="connsiteY6" fmla="*/ 454717 h 3571142"/>
              <a:gd name="connsiteX7" fmla="*/ 375191 w 580465"/>
              <a:gd name="connsiteY7" fmla="*/ 529362 h 3571142"/>
              <a:gd name="connsiteX8" fmla="*/ 412514 w 580465"/>
              <a:gd name="connsiteY8" fmla="*/ 585346 h 3571142"/>
              <a:gd name="connsiteX9" fmla="*/ 431175 w 580465"/>
              <a:gd name="connsiteY9" fmla="*/ 678652 h 3571142"/>
              <a:gd name="connsiteX10" fmla="*/ 468498 w 580465"/>
              <a:gd name="connsiteY10" fmla="*/ 734636 h 3571142"/>
              <a:gd name="connsiteX11" fmla="*/ 505820 w 580465"/>
              <a:gd name="connsiteY11" fmla="*/ 977232 h 3571142"/>
              <a:gd name="connsiteX12" fmla="*/ 543142 w 580465"/>
              <a:gd name="connsiteY12" fmla="*/ 1257150 h 3571142"/>
              <a:gd name="connsiteX13" fmla="*/ 561804 w 580465"/>
              <a:gd name="connsiteY13" fmla="*/ 1331795 h 3571142"/>
              <a:gd name="connsiteX14" fmla="*/ 580465 w 580465"/>
              <a:gd name="connsiteY14" fmla="*/ 1947615 h 3571142"/>
              <a:gd name="connsiteX15" fmla="*/ 561804 w 580465"/>
              <a:gd name="connsiteY15" fmla="*/ 2339501 h 3571142"/>
              <a:gd name="connsiteX16" fmla="*/ 524481 w 580465"/>
              <a:gd name="connsiteY16" fmla="*/ 2507452 h 3571142"/>
              <a:gd name="connsiteX17" fmla="*/ 505820 w 580465"/>
              <a:gd name="connsiteY17" fmla="*/ 2600758 h 3571142"/>
              <a:gd name="connsiteX18" fmla="*/ 449836 w 580465"/>
              <a:gd name="connsiteY18" fmla="*/ 2824693 h 3571142"/>
              <a:gd name="connsiteX19" fmla="*/ 431175 w 580465"/>
              <a:gd name="connsiteY19" fmla="*/ 2899338 h 3571142"/>
              <a:gd name="connsiteX20" fmla="*/ 412514 w 580465"/>
              <a:gd name="connsiteY20" fmla="*/ 2973983 h 3571142"/>
              <a:gd name="connsiteX21" fmla="*/ 375191 w 580465"/>
              <a:gd name="connsiteY21" fmla="*/ 3011305 h 3571142"/>
              <a:gd name="connsiteX22" fmla="*/ 263224 w 580465"/>
              <a:gd name="connsiteY22" fmla="*/ 3216578 h 3571142"/>
              <a:gd name="connsiteX23" fmla="*/ 225902 w 580465"/>
              <a:gd name="connsiteY23" fmla="*/ 3253901 h 3571142"/>
              <a:gd name="connsiteX24" fmla="*/ 169918 w 580465"/>
              <a:gd name="connsiteY24" fmla="*/ 3365868 h 3571142"/>
              <a:gd name="connsiteX25" fmla="*/ 113934 w 580465"/>
              <a:gd name="connsiteY25" fmla="*/ 3440513 h 3571142"/>
              <a:gd name="connsiteX26" fmla="*/ 57951 w 580465"/>
              <a:gd name="connsiteY26" fmla="*/ 3459174 h 3571142"/>
              <a:gd name="connsiteX27" fmla="*/ 20628 w 580465"/>
              <a:gd name="connsiteY27" fmla="*/ 3496497 h 3571142"/>
              <a:gd name="connsiteX28" fmla="*/ 1967 w 580465"/>
              <a:gd name="connsiteY28" fmla="*/ 3571142 h 3571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580465" h="3571142">
                <a:moveTo>
                  <a:pt x="39289" y="6848"/>
                </a:moveTo>
                <a:cubicBezTo>
                  <a:pt x="150793" y="81183"/>
                  <a:pt x="53841" y="0"/>
                  <a:pt x="113934" y="100154"/>
                </a:cubicBezTo>
                <a:cubicBezTo>
                  <a:pt x="122986" y="115241"/>
                  <a:pt x="140266" y="123737"/>
                  <a:pt x="151257" y="137476"/>
                </a:cubicBezTo>
                <a:cubicBezTo>
                  <a:pt x="165268" y="154989"/>
                  <a:pt x="178549" y="173400"/>
                  <a:pt x="188579" y="193460"/>
                </a:cubicBezTo>
                <a:cubicBezTo>
                  <a:pt x="232003" y="280310"/>
                  <a:pt x="175803" y="232735"/>
                  <a:pt x="244563" y="342750"/>
                </a:cubicBezTo>
                <a:cubicBezTo>
                  <a:pt x="258550" y="365130"/>
                  <a:pt x="281886" y="380073"/>
                  <a:pt x="300547" y="398734"/>
                </a:cubicBezTo>
                <a:cubicBezTo>
                  <a:pt x="306767" y="417395"/>
                  <a:pt x="309449" y="437638"/>
                  <a:pt x="319208" y="454717"/>
                </a:cubicBezTo>
                <a:cubicBezTo>
                  <a:pt x="334639" y="481721"/>
                  <a:pt x="357113" y="504053"/>
                  <a:pt x="375191" y="529362"/>
                </a:cubicBezTo>
                <a:cubicBezTo>
                  <a:pt x="388227" y="547613"/>
                  <a:pt x="400073" y="566685"/>
                  <a:pt x="412514" y="585346"/>
                </a:cubicBezTo>
                <a:cubicBezTo>
                  <a:pt x="418734" y="616448"/>
                  <a:pt x="420038" y="648954"/>
                  <a:pt x="431175" y="678652"/>
                </a:cubicBezTo>
                <a:cubicBezTo>
                  <a:pt x="439050" y="699652"/>
                  <a:pt x="463058" y="712877"/>
                  <a:pt x="468498" y="734636"/>
                </a:cubicBezTo>
                <a:cubicBezTo>
                  <a:pt x="488341" y="814010"/>
                  <a:pt x="494249" y="896238"/>
                  <a:pt x="505820" y="977232"/>
                </a:cubicBezTo>
                <a:cubicBezTo>
                  <a:pt x="516649" y="1053036"/>
                  <a:pt x="529043" y="1179606"/>
                  <a:pt x="543142" y="1257150"/>
                </a:cubicBezTo>
                <a:cubicBezTo>
                  <a:pt x="547730" y="1282384"/>
                  <a:pt x="555583" y="1306913"/>
                  <a:pt x="561804" y="1331795"/>
                </a:cubicBezTo>
                <a:cubicBezTo>
                  <a:pt x="568024" y="1537068"/>
                  <a:pt x="580465" y="1742247"/>
                  <a:pt x="580465" y="1947615"/>
                </a:cubicBezTo>
                <a:cubicBezTo>
                  <a:pt x="580465" y="2078392"/>
                  <a:pt x="571465" y="2209082"/>
                  <a:pt x="561804" y="2339501"/>
                </a:cubicBezTo>
                <a:cubicBezTo>
                  <a:pt x="550994" y="2485438"/>
                  <a:pt x="549344" y="2408000"/>
                  <a:pt x="524481" y="2507452"/>
                </a:cubicBezTo>
                <a:cubicBezTo>
                  <a:pt x="516788" y="2538223"/>
                  <a:pt x="513085" y="2569883"/>
                  <a:pt x="505820" y="2600758"/>
                </a:cubicBezTo>
                <a:cubicBezTo>
                  <a:pt x="488197" y="2675655"/>
                  <a:pt x="468497" y="2750048"/>
                  <a:pt x="449836" y="2824693"/>
                </a:cubicBezTo>
                <a:lnTo>
                  <a:pt x="431175" y="2899338"/>
                </a:lnTo>
                <a:cubicBezTo>
                  <a:pt x="424955" y="2924220"/>
                  <a:pt x="430650" y="2955848"/>
                  <a:pt x="412514" y="2973983"/>
                </a:cubicBezTo>
                <a:lnTo>
                  <a:pt x="375191" y="3011305"/>
                </a:lnTo>
                <a:cubicBezTo>
                  <a:pt x="295357" y="3250810"/>
                  <a:pt x="374679" y="3127414"/>
                  <a:pt x="263224" y="3216578"/>
                </a:cubicBezTo>
                <a:cubicBezTo>
                  <a:pt x="249485" y="3227569"/>
                  <a:pt x="238343" y="3241460"/>
                  <a:pt x="225902" y="3253901"/>
                </a:cubicBezTo>
                <a:cubicBezTo>
                  <a:pt x="202792" y="3323229"/>
                  <a:pt x="215137" y="3302562"/>
                  <a:pt x="169918" y="3365868"/>
                </a:cubicBezTo>
                <a:cubicBezTo>
                  <a:pt x="151840" y="3391177"/>
                  <a:pt x="137827" y="3420602"/>
                  <a:pt x="113934" y="3440513"/>
                </a:cubicBezTo>
                <a:cubicBezTo>
                  <a:pt x="98823" y="3453106"/>
                  <a:pt x="76612" y="3452954"/>
                  <a:pt x="57951" y="3459174"/>
                </a:cubicBezTo>
                <a:cubicBezTo>
                  <a:pt x="45510" y="3471615"/>
                  <a:pt x="29680" y="3481410"/>
                  <a:pt x="20628" y="3496497"/>
                </a:cubicBezTo>
                <a:cubicBezTo>
                  <a:pt x="0" y="3530877"/>
                  <a:pt x="1967" y="3541508"/>
                  <a:pt x="1967" y="3571142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Arc 11"/>
          <p:cNvSpPr/>
          <p:nvPr/>
        </p:nvSpPr>
        <p:spPr>
          <a:xfrm>
            <a:off x="3786182" y="2428868"/>
            <a:ext cx="357190" cy="3786214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orme libre 14"/>
          <p:cNvSpPr/>
          <p:nvPr/>
        </p:nvSpPr>
        <p:spPr>
          <a:xfrm>
            <a:off x="3284376" y="2519265"/>
            <a:ext cx="933061" cy="3470988"/>
          </a:xfrm>
          <a:custGeom>
            <a:avLst/>
            <a:gdLst>
              <a:gd name="connsiteX0" fmla="*/ 839755 w 933061"/>
              <a:gd name="connsiteY0" fmla="*/ 0 h 3470988"/>
              <a:gd name="connsiteX1" fmla="*/ 933061 w 933061"/>
              <a:gd name="connsiteY1" fmla="*/ 3470988 h 3470988"/>
              <a:gd name="connsiteX2" fmla="*/ 933061 w 933061"/>
              <a:gd name="connsiteY2" fmla="*/ 3470988 h 3470988"/>
              <a:gd name="connsiteX3" fmla="*/ 205273 w 933061"/>
              <a:gd name="connsiteY3" fmla="*/ 2687217 h 3470988"/>
              <a:gd name="connsiteX4" fmla="*/ 0 w 933061"/>
              <a:gd name="connsiteY4" fmla="*/ 895739 h 3470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33061" h="3470988">
                <a:moveTo>
                  <a:pt x="839755" y="0"/>
                </a:moveTo>
                <a:lnTo>
                  <a:pt x="933061" y="3470988"/>
                </a:lnTo>
                <a:lnTo>
                  <a:pt x="933061" y="3470988"/>
                </a:lnTo>
                <a:cubicBezTo>
                  <a:pt x="811763" y="3340360"/>
                  <a:pt x="360783" y="3116425"/>
                  <a:pt x="205273" y="2687217"/>
                </a:cubicBezTo>
                <a:cubicBezTo>
                  <a:pt x="49763" y="2258009"/>
                  <a:pt x="24881" y="1576874"/>
                  <a:pt x="0" y="89573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2857488" y="2428868"/>
            <a:ext cx="1928826" cy="371477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TN" sz="8000" dirty="0" smtClean="0"/>
              <a:t>أيّ</a:t>
            </a:r>
            <a:endParaRPr lang="fr-FR" sz="8000" dirty="0"/>
          </a:p>
        </p:txBody>
      </p:sp>
      <p:sp>
        <p:nvSpPr>
          <p:cNvPr id="17" name="Bulle ronde 16"/>
          <p:cNvSpPr/>
          <p:nvPr/>
        </p:nvSpPr>
        <p:spPr>
          <a:xfrm>
            <a:off x="5572132" y="785794"/>
            <a:ext cx="3571868" cy="1285884"/>
          </a:xfrm>
          <a:prstGeom prst="wedgeEllipseCallou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TN" sz="2400" b="1" dirty="0" smtClean="0">
                <a:solidFill>
                  <a:schemeClr val="tx1"/>
                </a:solidFill>
              </a:rPr>
              <a:t>الاستفهام  عن العاقل </a:t>
            </a:r>
            <a:endParaRPr lang="fr-FR" sz="2400" dirty="0"/>
          </a:p>
        </p:txBody>
      </p:sp>
      <p:sp>
        <p:nvSpPr>
          <p:cNvPr id="18" name="Bulle ronde 17"/>
          <p:cNvSpPr/>
          <p:nvPr/>
        </p:nvSpPr>
        <p:spPr>
          <a:xfrm>
            <a:off x="785786" y="642918"/>
            <a:ext cx="3857652" cy="114303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ar-TN" sz="2400" dirty="0" smtClean="0"/>
              <a:t> </a:t>
            </a:r>
            <a:r>
              <a:rPr lang="ar-TN" sz="2400" b="1" dirty="0" smtClean="0">
                <a:solidFill>
                  <a:schemeClr val="tx1"/>
                </a:solidFill>
              </a:rPr>
              <a:t>الاستفهام عن غير العاقل </a:t>
            </a:r>
            <a:endParaRPr lang="fr-FR" sz="2400" b="1" dirty="0">
              <a:solidFill>
                <a:schemeClr val="tx1"/>
              </a:solidFill>
            </a:endParaRPr>
          </a:p>
        </p:txBody>
      </p:sp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0" y="571480"/>
          <a:ext cx="9144000" cy="6331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558681">
                <a:tc>
                  <a:txBody>
                    <a:bodyPr/>
                    <a:lstStyle/>
                    <a:p>
                      <a:pPr algn="ctr"/>
                      <a:r>
                        <a:rPr lang="ar-TN" sz="32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معناه</a:t>
                      </a:r>
                      <a:endParaRPr lang="fr-FR" sz="3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2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اسم الاستفهام</a:t>
                      </a:r>
                      <a:endParaRPr lang="fr-FR" sz="3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1349706">
                <a:tc>
                  <a:txBody>
                    <a:bodyPr/>
                    <a:lstStyle/>
                    <a:p>
                      <a:pPr algn="ctr"/>
                      <a:r>
                        <a:rPr lang="ar-TN" sz="32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الاستفهام عن الكيفية</a:t>
                      </a:r>
                      <a:endParaRPr lang="fr-FR" sz="3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2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كيف</a:t>
                      </a:r>
                      <a:endParaRPr lang="fr-FR" sz="3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1428760">
                <a:tc>
                  <a:txBody>
                    <a:bodyPr/>
                    <a:lstStyle/>
                    <a:p>
                      <a:pPr algn="ctr"/>
                      <a:r>
                        <a:rPr lang="ar-TN" sz="32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الاستفهام عن </a:t>
                      </a:r>
                      <a:r>
                        <a:rPr lang="ar-TN" sz="32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الزم</a:t>
                      </a:r>
                      <a:r>
                        <a:rPr lang="ar-TN" sz="32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ان</a:t>
                      </a:r>
                      <a:endParaRPr lang="fr-FR" sz="3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2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متى</a:t>
                      </a:r>
                      <a:endParaRPr lang="fr-FR" sz="3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1457682">
                <a:tc>
                  <a:txBody>
                    <a:bodyPr/>
                    <a:lstStyle/>
                    <a:p>
                      <a:pPr algn="ctr"/>
                      <a:r>
                        <a:rPr lang="ar-TN" sz="32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الاستفهام عن المكان</a:t>
                      </a:r>
                      <a:endParaRPr lang="fr-FR" sz="3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2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أين</a:t>
                      </a:r>
                      <a:endParaRPr lang="fr-FR" sz="3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1516162">
                <a:tc>
                  <a:txBody>
                    <a:bodyPr/>
                    <a:lstStyle/>
                    <a:p>
                      <a:pPr algn="ctr"/>
                      <a:r>
                        <a:rPr lang="ar-TN" sz="32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الاستفهام عن الكمّيّة</a:t>
                      </a:r>
                      <a:endParaRPr lang="fr-FR" sz="3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2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كم</a:t>
                      </a:r>
                      <a:endParaRPr lang="fr-FR" sz="3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0" y="571480"/>
            <a:ext cx="9144000" cy="6286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TN" sz="9600" dirty="0" smtClean="0"/>
              <a:t>التمرين 2 ص68</a:t>
            </a:r>
            <a:endParaRPr lang="fr-FR" sz="9600" dirty="0"/>
          </a:p>
        </p:txBody>
      </p:sp>
      <p:sp>
        <p:nvSpPr>
          <p:cNvPr id="21" name="Rectangle 20"/>
          <p:cNvSpPr/>
          <p:nvPr/>
        </p:nvSpPr>
        <p:spPr>
          <a:xfrm>
            <a:off x="0" y="571480"/>
            <a:ext cx="9144000" cy="6286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TN" sz="9600" dirty="0" smtClean="0"/>
              <a:t>التمرين 4 </a:t>
            </a:r>
            <a:r>
              <a:rPr lang="ar-TN" sz="9600" dirty="0" err="1" smtClean="0"/>
              <a:t>ص</a:t>
            </a:r>
            <a:r>
              <a:rPr lang="ar-TN" sz="9600" dirty="0" smtClean="0"/>
              <a:t> 69للا</a:t>
            </a:r>
            <a:endParaRPr lang="fr-FR" sz="9600" dirty="0"/>
          </a:p>
        </p:txBody>
      </p:sp>
      <p:sp>
        <p:nvSpPr>
          <p:cNvPr id="22" name="Rectangle 21"/>
          <p:cNvSpPr/>
          <p:nvPr/>
        </p:nvSpPr>
        <p:spPr>
          <a:xfrm>
            <a:off x="0" y="642918"/>
            <a:ext cx="9144000" cy="62150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TN" sz="8000" dirty="0" smtClean="0">
                <a:solidFill>
                  <a:schemeClr val="bg1"/>
                </a:solidFill>
              </a:rPr>
              <a:t>أجْر حوارا مع صديقك لتعرف هويته </a:t>
            </a:r>
            <a:r>
              <a:rPr lang="ar-TN" sz="8000" dirty="0" err="1" smtClean="0">
                <a:solidFill>
                  <a:schemeClr val="bg1"/>
                </a:solidFill>
              </a:rPr>
              <a:t>و</a:t>
            </a:r>
            <a:r>
              <a:rPr lang="ar-TN" sz="8000" dirty="0" smtClean="0">
                <a:solidFill>
                  <a:schemeClr val="bg1"/>
                </a:solidFill>
              </a:rPr>
              <a:t> طموحاته مستعملا 4 أسماء استفهام مختلفة .</a:t>
            </a:r>
            <a:endParaRPr lang="fr-FR" sz="8000" dirty="0">
              <a:solidFill>
                <a:schemeClr val="bg1"/>
              </a:solidFill>
            </a:endParaRPr>
          </a:p>
        </p:txBody>
      </p:sp>
      <p:graphicFrame>
        <p:nvGraphicFramePr>
          <p:cNvPr id="25" name="Tableau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3641146"/>
              </p:ext>
            </p:extLst>
          </p:nvPr>
        </p:nvGraphicFramePr>
        <p:xfrm>
          <a:off x="0" y="571482"/>
          <a:ext cx="9144000" cy="62921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7290"/>
                <a:gridCol w="1857388"/>
                <a:gridCol w="5929322"/>
              </a:tblGrid>
              <a:tr h="941269">
                <a:tc gridSpan="3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4000" dirty="0">
                          <a:latin typeface="Calibri"/>
                          <a:ea typeface="Calibri"/>
                          <a:cs typeface="AF_Taif Normal"/>
                        </a:rPr>
                        <a:t>اربط </a:t>
                      </a:r>
                      <a:r>
                        <a:rPr lang="ar-TN" sz="4000" dirty="0" smtClean="0">
                          <a:latin typeface="Calibri"/>
                          <a:ea typeface="Calibri"/>
                          <a:cs typeface="AF_Taif Normal"/>
                        </a:rPr>
                        <a:t>كل جملة من الجمل </a:t>
                      </a:r>
                      <a:r>
                        <a:rPr lang="ar-TN" sz="4000" dirty="0">
                          <a:latin typeface="Calibri"/>
                          <a:ea typeface="Calibri"/>
                          <a:cs typeface="AF_Taif Normal"/>
                        </a:rPr>
                        <a:t>الموالية بالمعنى المناسب</a:t>
                      </a:r>
                      <a:endParaRPr lang="fr-FR" sz="60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9786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8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Arial"/>
                        </a:rPr>
                        <a:t>التشويق</a:t>
                      </a:r>
                      <a:endParaRPr lang="fr-FR" sz="28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rowSpan="5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8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هل الدهر إلا غمرة </a:t>
                      </a:r>
                      <a:r>
                        <a:rPr lang="ar-TN" sz="2800" b="1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و</a:t>
                      </a:r>
                      <a:r>
                        <a:rPr lang="ar-TN" sz="28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انجلاؤها وشيكا إلاّ ضيقة </a:t>
                      </a:r>
                      <a:r>
                        <a:rPr lang="ar-TN" sz="2800" b="1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و</a:t>
                      </a:r>
                      <a:r>
                        <a:rPr lang="ar-TN" sz="28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انفراجها</a:t>
                      </a:r>
                      <a:endParaRPr lang="fr-FR" sz="28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9786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8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Arial"/>
                        </a:rPr>
                        <a:t>اللوم</a:t>
                      </a:r>
                      <a:endParaRPr lang="fr-FR" sz="28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8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هل أدلكم  على تجارة تنجيكم من عذاب أليم ؟</a:t>
                      </a:r>
                      <a:endParaRPr lang="fr-FR" sz="28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9412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800" b="1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Arial"/>
                        </a:rPr>
                        <a:t>الانكار</a:t>
                      </a:r>
                      <a:endParaRPr lang="fr-FR" sz="28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8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أتلتمس دليلا بعد الذي رأيت من الدمار ؟</a:t>
                      </a:r>
                      <a:endParaRPr lang="fr-FR" sz="28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14679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800" b="1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Arial"/>
                        </a:rPr>
                        <a:t>النفي</a:t>
                      </a:r>
                      <a:endParaRPr lang="fr-FR" sz="28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8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ألست التلميذ النجيب الذي نال الجوائز </a:t>
                      </a:r>
                      <a:r>
                        <a:rPr lang="ar-TN" sz="2800" b="1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و</a:t>
                      </a:r>
                      <a:r>
                        <a:rPr lang="ar-TN" sz="28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الشخص الحساس الذي بكى من مناظر الدّمار؟</a:t>
                      </a:r>
                      <a:endParaRPr lang="fr-FR" sz="28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9786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800" b="1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Arial"/>
                        </a:rPr>
                        <a:t>التقرير</a:t>
                      </a:r>
                      <a:endParaRPr lang="fr-FR" sz="28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8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إلام الخلف بينكم </a:t>
                      </a:r>
                      <a:r>
                        <a:rPr lang="ar-TN" sz="2800" b="1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إلاما</a:t>
                      </a:r>
                      <a:r>
                        <a:rPr lang="ar-TN" sz="2800" b="1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؟   و هذي الضجّة الكبرى علاما ؟</a:t>
                      </a:r>
                      <a:endParaRPr lang="fr-FR" sz="280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cxnSp>
        <p:nvCxnSpPr>
          <p:cNvPr id="41" name="Connecteur droit avec flèche 40"/>
          <p:cNvCxnSpPr/>
          <p:nvPr/>
        </p:nvCxnSpPr>
        <p:spPr>
          <a:xfrm rot="5400000">
            <a:off x="678629" y="2678901"/>
            <a:ext cx="3286148" cy="17859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avec flèche 42"/>
          <p:cNvCxnSpPr/>
          <p:nvPr/>
        </p:nvCxnSpPr>
        <p:spPr>
          <a:xfrm rot="10800000">
            <a:off x="1357290" y="1857364"/>
            <a:ext cx="1857388" cy="1143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avec flèche 46"/>
          <p:cNvCxnSpPr/>
          <p:nvPr/>
        </p:nvCxnSpPr>
        <p:spPr>
          <a:xfrm rot="10800000">
            <a:off x="1357290" y="3929066"/>
            <a:ext cx="192882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avec flèche 48"/>
          <p:cNvCxnSpPr/>
          <p:nvPr/>
        </p:nvCxnSpPr>
        <p:spPr>
          <a:xfrm rot="10800000" flipV="1">
            <a:off x="1357290" y="4929198"/>
            <a:ext cx="1928826" cy="15001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avec flèche 50"/>
          <p:cNvCxnSpPr/>
          <p:nvPr/>
        </p:nvCxnSpPr>
        <p:spPr>
          <a:xfrm rot="16200000" flipV="1">
            <a:off x="571472" y="3786190"/>
            <a:ext cx="3429024" cy="18573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ous-titre 2"/>
          <p:cNvSpPr txBox="1">
            <a:spLocks/>
          </p:cNvSpPr>
          <p:nvPr/>
        </p:nvSpPr>
        <p:spPr>
          <a:xfrm>
            <a:off x="-62978" y="0"/>
            <a:ext cx="2555776" cy="476672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TN" sz="2800" dirty="0" err="1" smtClean="0">
                <a:solidFill>
                  <a:srgbClr val="00B0F0"/>
                </a:solidFill>
                <a:cs typeface="mohammad bold art 1" pitchFamily="2" charset="-78"/>
              </a:rPr>
              <a:t>الأستاذ:محمد</a:t>
            </a:r>
            <a:r>
              <a:rPr lang="ar-TN" sz="2800" dirty="0" smtClean="0">
                <a:solidFill>
                  <a:srgbClr val="00B0F0"/>
                </a:solidFill>
                <a:cs typeface="mohammad bold art 1" pitchFamily="2" charset="-78"/>
              </a:rPr>
              <a:t> الهادي الكعبوري</a:t>
            </a:r>
            <a:r>
              <a:rPr lang="ar-TN" sz="2800" dirty="0" smtClean="0">
                <a:cs typeface="mohammad bold art 1" pitchFamily="2" charset="-78"/>
              </a:rPr>
              <a:t/>
            </a:r>
            <a:br>
              <a:rPr lang="ar-TN" sz="2800" dirty="0" smtClean="0">
                <a:cs typeface="mohammad bold art 1" pitchFamily="2" charset="-78"/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السنة الدّراسية 2020_2021</a:t>
            </a:r>
            <a:b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ar-TN" sz="2800" b="1" dirty="0" smtClean="0"/>
              <a:t>المدرسة الإعدادية منزل جميل 2</a:t>
            </a:r>
            <a:endParaRPr lang="fr-FR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71736" y="-23"/>
            <a:ext cx="6572264" cy="500065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ar-TN" sz="2800" b="1" dirty="0" smtClean="0">
                <a:solidFill>
                  <a:srgbClr val="FFFF00"/>
                </a:solidFill>
              </a:rPr>
              <a:t>الاستفهام</a:t>
            </a:r>
            <a:r>
              <a:rPr lang="ar-TN" sz="28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   </a:t>
            </a:r>
            <a:r>
              <a:rPr lang="ar-TN" sz="700" b="1" dirty="0" smtClean="0"/>
              <a:t>المستوى الدّراسي 9 أساسي</a:t>
            </a:r>
            <a:endParaRPr lang="fr-FR" sz="1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928670"/>
            <a:ext cx="9144000" cy="5929330"/>
          </a:xfrm>
        </p:spPr>
        <p:txBody>
          <a:bodyPr/>
          <a:lstStyle/>
          <a:p>
            <a:pPr algn="r"/>
            <a:r>
              <a:rPr lang="ar-TN" sz="2600" dirty="0" smtClean="0">
                <a:solidFill>
                  <a:schemeClr val="tx1"/>
                </a:solidFill>
              </a:rPr>
              <a:t>ماذا نستعمل من وسائل لغويّة لمعرفة ما نجهل؟</a:t>
            </a:r>
            <a:br>
              <a:rPr lang="ar-TN" sz="2600" dirty="0" smtClean="0">
                <a:solidFill>
                  <a:schemeClr val="tx1"/>
                </a:solidFill>
              </a:rPr>
            </a:br>
            <a:endParaRPr lang="fr-FR" sz="2600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Documents and Settings\Administrateur\Bureau\K\fotos\DSCN575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8" y="1391534"/>
            <a:ext cx="7358082" cy="5520434"/>
          </a:xfrm>
          <a:prstGeom prst="rect">
            <a:avLst/>
          </a:prstGeom>
          <a:noFill/>
        </p:spPr>
      </p:pic>
      <p:sp>
        <p:nvSpPr>
          <p:cNvPr id="8" name="Sous-titre 2"/>
          <p:cNvSpPr txBox="1">
            <a:spLocks/>
          </p:cNvSpPr>
          <p:nvPr/>
        </p:nvSpPr>
        <p:spPr>
          <a:xfrm>
            <a:off x="0" y="0"/>
            <a:ext cx="2555776" cy="476672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TN" sz="2800" dirty="0" err="1" smtClean="0">
                <a:solidFill>
                  <a:srgbClr val="00B0F0"/>
                </a:solidFill>
                <a:cs typeface="mohammad bold art 1" pitchFamily="2" charset="-78"/>
              </a:rPr>
              <a:t>الأستاذ:محمد</a:t>
            </a:r>
            <a:r>
              <a:rPr lang="ar-TN" sz="2800" dirty="0" smtClean="0">
                <a:solidFill>
                  <a:srgbClr val="00B0F0"/>
                </a:solidFill>
                <a:cs typeface="mohammad bold art 1" pitchFamily="2" charset="-78"/>
              </a:rPr>
              <a:t> الهادي الكعبوري</a:t>
            </a:r>
            <a:r>
              <a:rPr lang="ar-TN" sz="2800" dirty="0" smtClean="0">
                <a:cs typeface="mohammad bold art 1" pitchFamily="2" charset="-78"/>
              </a:rPr>
              <a:t/>
            </a:r>
            <a:br>
              <a:rPr lang="ar-TN" sz="2800" dirty="0" smtClean="0">
                <a:cs typeface="mohammad bold art 1" pitchFamily="2" charset="-78"/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السنة الدّراسية 2020_2021</a:t>
            </a:r>
            <a:b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ar-TN" sz="2800" b="1" dirty="0" smtClean="0"/>
              <a:t>المدرسة الإعدادية منزل جميل 2</a:t>
            </a:r>
            <a:endParaRPr lang="fr-FR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428860" y="-23"/>
            <a:ext cx="6715140" cy="500065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ar-TN" sz="4000" b="1" dirty="0" smtClean="0">
                <a:solidFill>
                  <a:srgbClr val="FFFF00"/>
                </a:solidFill>
              </a:rPr>
              <a:t>الاستفهام</a:t>
            </a:r>
            <a:r>
              <a:rPr lang="ar-TN" sz="40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   </a:t>
            </a:r>
            <a:r>
              <a:rPr lang="ar-TN" sz="1000" b="1" dirty="0" smtClean="0"/>
              <a:t>المستوى الدّراسي 9 أساسي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928670"/>
            <a:ext cx="9144000" cy="5929330"/>
          </a:xfrm>
        </p:spPr>
        <p:txBody>
          <a:bodyPr/>
          <a:lstStyle/>
          <a:p>
            <a:endParaRPr lang="fr-FR" sz="2600" dirty="0">
              <a:solidFill>
                <a:schemeClr val="tx1"/>
              </a:solidFill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3288199"/>
              </p:ext>
            </p:extLst>
          </p:nvPr>
        </p:nvGraphicFramePr>
        <p:xfrm>
          <a:off x="0" y="571481"/>
          <a:ext cx="9144000" cy="65608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720"/>
                <a:gridCol w="1838008"/>
                <a:gridCol w="7020272"/>
              </a:tblGrid>
              <a:tr h="946902">
                <a:tc rowSpan="6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TN" sz="1100" dirty="0">
                        <a:latin typeface="Calibri"/>
                        <a:ea typeface="Calibri"/>
                        <a:cs typeface="Thick Naskh 2 Outlined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400" dirty="0">
                          <a:latin typeface="Calibri"/>
                          <a:ea typeface="Calibri"/>
                          <a:cs typeface="AF_Taif Normal"/>
                        </a:rPr>
                        <a:t>ضع المعنى المناسب في مكانه</a:t>
                      </a:r>
                      <a:r>
                        <a:rPr lang="ar-TN" sz="2400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F_Taif Normal"/>
                        </a:rPr>
                        <a:t>(</a:t>
                      </a:r>
                      <a:r>
                        <a:rPr lang="ar-TN" sz="2400" dirty="0">
                          <a:latin typeface="Calibri"/>
                          <a:ea typeface="Calibri"/>
                          <a:cs typeface="AF_Taif Normal"/>
                        </a:rPr>
                        <a:t>التحقير –التعجب-الاستبطاء-التمني- </a:t>
                      </a:r>
                      <a:r>
                        <a:rPr lang="ar-TN" sz="2400" dirty="0" smtClean="0">
                          <a:latin typeface="Calibri"/>
                          <a:ea typeface="Calibri"/>
                          <a:cs typeface="AF_Taif Normal"/>
                        </a:rPr>
                        <a:t>التعظيم</a:t>
                      </a:r>
                      <a:r>
                        <a:rPr lang="ar-TN" sz="2400" baseline="0" dirty="0" smtClean="0">
                          <a:latin typeface="Calibri"/>
                          <a:ea typeface="Calibri"/>
                          <a:cs typeface="AF_Taif Normal"/>
                        </a:rPr>
                        <a:t> وا</a:t>
                      </a:r>
                      <a:r>
                        <a:rPr lang="ar-TN" sz="2400" dirty="0" smtClean="0">
                          <a:latin typeface="Calibri"/>
                          <a:ea typeface="Calibri"/>
                          <a:cs typeface="AF_Taif Normal"/>
                        </a:rPr>
                        <a:t>لإجلال</a:t>
                      </a:r>
                      <a:r>
                        <a:rPr lang="ar-TN" sz="2400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F_Taif Normal"/>
                        </a:rPr>
                        <a:t>)</a:t>
                      </a:r>
                      <a:endParaRPr lang="fr-FR" sz="11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9469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32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3200" b="1" dirty="0">
                          <a:latin typeface="Calibri"/>
                          <a:ea typeface="Calibri"/>
                          <a:cs typeface="Times New Roman"/>
                        </a:rPr>
                        <a:t>من للتمارين الصّعبة </a:t>
                      </a:r>
                      <a:r>
                        <a:rPr lang="ar-TN" sz="3200" b="1" dirty="0" smtClean="0">
                          <a:latin typeface="Calibri"/>
                          <a:ea typeface="Calibri"/>
                          <a:cs typeface="Times New Roman"/>
                        </a:rPr>
                        <a:t>غيرك</a:t>
                      </a:r>
                      <a:r>
                        <a:rPr lang="ar-TN" sz="32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ar-TN" sz="3200" b="1" dirty="0" smtClean="0">
                          <a:latin typeface="Calibri"/>
                          <a:ea typeface="Calibri"/>
                          <a:cs typeface="Times New Roman"/>
                        </a:rPr>
                        <a:t>؟</a:t>
                      </a:r>
                      <a:endParaRPr lang="fr-FR" sz="32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98451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32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3200" b="1" dirty="0">
                          <a:latin typeface="Calibri"/>
                          <a:ea typeface="Calibri"/>
                          <a:cs typeface="Times New Roman"/>
                        </a:rPr>
                        <a:t>من أيّة الطّرْق يأتي مثلك الكرم؟   </a:t>
                      </a:r>
                      <a:r>
                        <a:rPr lang="ar-TN" sz="3200" b="1" dirty="0" smtClean="0"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ar-TN" sz="3200" b="1" dirty="0" smtClean="0">
                          <a:latin typeface="Calibri"/>
                          <a:ea typeface="Calibri"/>
                          <a:cs typeface="Times New Roman"/>
                        </a:rPr>
                      </a:br>
                      <a:r>
                        <a:rPr lang="ar-TN" sz="3200" b="1" dirty="0" smtClean="0">
                          <a:latin typeface="Calibri"/>
                          <a:ea typeface="Calibri"/>
                          <a:cs typeface="Times New Roman"/>
                        </a:rPr>
                        <a:t>                  </a:t>
                      </a:r>
                      <a:r>
                        <a:rPr lang="ar-TN" sz="3200" b="1" dirty="0">
                          <a:latin typeface="Calibri"/>
                          <a:ea typeface="Calibri"/>
                          <a:cs typeface="Times New Roman"/>
                        </a:rPr>
                        <a:t>أين المحاجم يا كافور و الجَلم ؟</a:t>
                      </a:r>
                      <a:endParaRPr lang="fr-FR" sz="32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147677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32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800" b="1" dirty="0">
                          <a:latin typeface="Calibri"/>
                          <a:ea typeface="Calibri"/>
                          <a:cs typeface="Times New Roman"/>
                        </a:rPr>
                        <a:t>أبنت الّدّهر عندي كلُّ بنت </a:t>
                      </a:r>
                      <a:r>
                        <a:rPr lang="ar-TN" sz="2800" b="1" dirty="0" smtClean="0">
                          <a:latin typeface="Calibri"/>
                          <a:ea typeface="Calibri"/>
                          <a:cs typeface="Times New Roman"/>
                        </a:rPr>
                        <a:t>* </a:t>
                      </a:r>
                      <a:r>
                        <a:rPr lang="ar-TN" sz="2800" b="1" dirty="0">
                          <a:latin typeface="Calibri"/>
                          <a:ea typeface="Calibri"/>
                          <a:cs typeface="Times New Roman"/>
                        </a:rPr>
                        <a:t>فكيف وصلت أنت من الزّحام </a:t>
                      </a:r>
                      <a:r>
                        <a:rPr lang="ar-TN" sz="2800" b="1" dirty="0" smtClean="0">
                          <a:latin typeface="Calibri"/>
                          <a:ea typeface="Calibri"/>
                          <a:cs typeface="Times New Roman"/>
                        </a:rPr>
                        <a:t>؟</a:t>
                      </a:r>
                      <a:br>
                        <a:rPr lang="ar-TN" sz="2800" b="1" dirty="0" smtClean="0">
                          <a:latin typeface="Calibri"/>
                          <a:ea typeface="Calibri"/>
                          <a:cs typeface="Times New Roman"/>
                        </a:rPr>
                      </a:br>
                      <a:r>
                        <a:rPr lang="ar-TN" sz="2800" b="1" dirty="0" smtClean="0">
                          <a:latin typeface="Calibri"/>
                          <a:ea typeface="Calibri"/>
                          <a:cs typeface="Times New Roman"/>
                        </a:rPr>
                        <a:t>              ( </a:t>
                      </a:r>
                      <a:r>
                        <a:rPr lang="ar-TN" sz="3200" b="1" dirty="0">
                          <a:latin typeface="Calibri"/>
                          <a:ea typeface="Calibri"/>
                          <a:cs typeface="Times New Roman"/>
                        </a:rPr>
                        <a:t>الحديث عن مرض الحمّى)</a:t>
                      </a:r>
                      <a:endParaRPr lang="fr-FR" sz="32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98451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32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3200" b="1" dirty="0" smtClean="0">
                          <a:latin typeface="Calibri"/>
                          <a:ea typeface="Calibri"/>
                          <a:cs typeface="Times New Roman"/>
                        </a:rPr>
                        <a:t>فحتّى </a:t>
                      </a:r>
                      <a:r>
                        <a:rPr lang="ar-TN" sz="3200" b="1" dirty="0">
                          <a:latin typeface="Calibri"/>
                          <a:ea typeface="Calibri"/>
                          <a:cs typeface="Times New Roman"/>
                        </a:rPr>
                        <a:t>متى و إلى متى و إلى متى </a:t>
                      </a:r>
                      <a:r>
                        <a:rPr lang="ar-TN" sz="3200" b="1" dirty="0" smtClean="0"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ar-TN" sz="3200" b="1" dirty="0" smtClean="0">
                          <a:latin typeface="Calibri"/>
                          <a:ea typeface="Calibri"/>
                          <a:cs typeface="Times New Roman"/>
                        </a:rPr>
                      </a:br>
                      <a:r>
                        <a:rPr lang="ar-TN" sz="3200" b="1" dirty="0" smtClean="0">
                          <a:latin typeface="Calibri"/>
                          <a:ea typeface="Calibri"/>
                          <a:cs typeface="Times New Roman"/>
                        </a:rPr>
                        <a:t>                     </a:t>
                      </a:r>
                      <a:r>
                        <a:rPr lang="ar-TN" sz="3200" b="1" dirty="0">
                          <a:latin typeface="Calibri"/>
                          <a:ea typeface="Calibri"/>
                          <a:cs typeface="Times New Roman"/>
                        </a:rPr>
                        <a:t>يدوم طلوع الشمس لي و غروبها؟</a:t>
                      </a:r>
                      <a:endParaRPr lang="fr-FR" sz="32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9469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32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3200" b="1" dirty="0">
                          <a:latin typeface="Calibri"/>
                          <a:ea typeface="Calibri"/>
                          <a:cs typeface="Times New Roman"/>
                        </a:rPr>
                        <a:t>هل لنا من شفعاء فيشفعوا لنا ؟</a:t>
                      </a:r>
                      <a:endParaRPr lang="fr-FR" sz="32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285720" y="1724864"/>
            <a:ext cx="2630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TN" sz="2400" b="1" dirty="0" smtClean="0"/>
              <a:t>التعظيم </a:t>
            </a:r>
            <a:r>
              <a:rPr lang="ar-TN" sz="2400" b="1" dirty="0" err="1" smtClean="0"/>
              <a:t>و</a:t>
            </a:r>
            <a:r>
              <a:rPr lang="ar-TN" sz="2400" b="1" dirty="0" smtClean="0"/>
              <a:t> الإجلال</a:t>
            </a:r>
            <a:endParaRPr lang="fr-FR" sz="2400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500034" y="5429264"/>
            <a:ext cx="15001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TN" sz="3200" b="1" dirty="0" smtClean="0"/>
              <a:t>الاستبطاء</a:t>
            </a:r>
            <a:endParaRPr lang="fr-FR" sz="32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26043" y="2731934"/>
            <a:ext cx="2571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200" b="1" dirty="0" smtClean="0"/>
              <a:t>التحقير</a:t>
            </a:r>
            <a:endParaRPr lang="fr-FR" sz="3200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0" y="4000504"/>
            <a:ext cx="2571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200" b="1" dirty="0" smtClean="0"/>
              <a:t>التّعجب</a:t>
            </a:r>
            <a:endParaRPr lang="fr-FR" sz="3200" b="1" dirty="0"/>
          </a:p>
        </p:txBody>
      </p:sp>
      <p:sp>
        <p:nvSpPr>
          <p:cNvPr id="12" name="ZoneTexte 11"/>
          <p:cNvSpPr txBox="1"/>
          <p:nvPr/>
        </p:nvSpPr>
        <p:spPr>
          <a:xfrm>
            <a:off x="0" y="6273225"/>
            <a:ext cx="2571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200" b="1" dirty="0" smtClean="0"/>
              <a:t>التمني</a:t>
            </a:r>
            <a:endParaRPr lang="fr-FR" sz="3200" b="1" dirty="0"/>
          </a:p>
        </p:txBody>
      </p:sp>
      <p:sp>
        <p:nvSpPr>
          <p:cNvPr id="13" name="Sous-titre 2"/>
          <p:cNvSpPr txBox="1">
            <a:spLocks/>
          </p:cNvSpPr>
          <p:nvPr/>
        </p:nvSpPr>
        <p:spPr>
          <a:xfrm>
            <a:off x="-62978" y="0"/>
            <a:ext cx="2555776" cy="476672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TN" sz="2800" dirty="0" err="1" smtClean="0">
                <a:solidFill>
                  <a:srgbClr val="00B0F0"/>
                </a:solidFill>
                <a:cs typeface="mohammad bold art 1" pitchFamily="2" charset="-78"/>
              </a:rPr>
              <a:t>الأستاذ:محمد</a:t>
            </a:r>
            <a:r>
              <a:rPr lang="ar-TN" sz="2800" dirty="0" smtClean="0">
                <a:solidFill>
                  <a:srgbClr val="00B0F0"/>
                </a:solidFill>
                <a:cs typeface="mohammad bold art 1" pitchFamily="2" charset="-78"/>
              </a:rPr>
              <a:t> الهادي الكعبوري</a:t>
            </a:r>
            <a:r>
              <a:rPr lang="ar-TN" sz="2800" dirty="0" smtClean="0">
                <a:cs typeface="mohammad bold art 1" pitchFamily="2" charset="-78"/>
              </a:rPr>
              <a:t/>
            </a:r>
            <a:br>
              <a:rPr lang="ar-TN" sz="2800" dirty="0" smtClean="0">
                <a:cs typeface="mohammad bold art 1" pitchFamily="2" charset="-78"/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السنة الدّراسية 2020_2021</a:t>
            </a:r>
            <a:b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ar-TN" sz="2800" b="1" dirty="0" smtClean="0"/>
              <a:t>المدرسة الإعدادية منزل جميل 2</a:t>
            </a:r>
            <a:endParaRPr lang="fr-FR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71736" y="-23"/>
            <a:ext cx="6572264" cy="500065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ar-TN" sz="2800" b="1" dirty="0" smtClean="0">
                <a:solidFill>
                  <a:srgbClr val="FFFF00"/>
                </a:solidFill>
              </a:rPr>
              <a:t>الاستفهام</a:t>
            </a:r>
            <a:r>
              <a:rPr lang="ar-TN" sz="28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   </a:t>
            </a:r>
            <a:r>
              <a:rPr lang="ar-TN" sz="700" b="1" dirty="0" smtClean="0"/>
              <a:t>المستوى الدّراسي 9 أساسي</a:t>
            </a:r>
            <a:endParaRPr lang="fr-FR" sz="1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476672"/>
            <a:ext cx="9144000" cy="6381328"/>
          </a:xfrm>
          <a:solidFill>
            <a:schemeClr val="bg2">
              <a:lumMod val="25000"/>
            </a:schemeClr>
          </a:solidFill>
        </p:spPr>
        <p:txBody>
          <a:bodyPr>
            <a:normAutofit/>
          </a:bodyPr>
          <a:lstStyle/>
          <a:p>
            <a:r>
              <a:rPr lang="ar-TN" sz="6000" dirty="0" smtClean="0">
                <a:solidFill>
                  <a:schemeClr val="bg1">
                    <a:lumMod val="95000"/>
                  </a:schemeClr>
                </a:solidFill>
              </a:rPr>
              <a:t/>
            </a:r>
            <a:br>
              <a:rPr lang="ar-TN" sz="6000" dirty="0" smtClean="0">
                <a:solidFill>
                  <a:schemeClr val="bg1">
                    <a:lumMod val="95000"/>
                  </a:schemeClr>
                </a:solidFill>
              </a:rPr>
            </a:br>
            <a:r>
              <a:rPr lang="ar-TN" sz="9600" dirty="0" smtClean="0">
                <a:solidFill>
                  <a:schemeClr val="bg1">
                    <a:lumMod val="95000"/>
                  </a:schemeClr>
                </a:solidFill>
              </a:rPr>
              <a:t>دلالة الجملة المشتملة على استفهام:</a:t>
            </a:r>
            <a:r>
              <a:rPr lang="ar-TN" sz="4400" dirty="0" smtClean="0">
                <a:solidFill>
                  <a:schemeClr val="bg1">
                    <a:lumMod val="95000"/>
                  </a:schemeClr>
                </a:solidFill>
              </a:rPr>
              <a:t>.</a:t>
            </a:r>
            <a:endParaRPr lang="fr-FR" sz="60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0" y="0"/>
            <a:ext cx="2555776" cy="476672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TN" sz="2800" dirty="0" err="1" smtClean="0">
                <a:solidFill>
                  <a:srgbClr val="00B0F0"/>
                </a:solidFill>
                <a:cs typeface="mohammad bold art 1" pitchFamily="2" charset="-78"/>
              </a:rPr>
              <a:t>الأستاذ:محمد</a:t>
            </a:r>
            <a:r>
              <a:rPr lang="ar-TN" sz="2800" dirty="0" smtClean="0">
                <a:solidFill>
                  <a:srgbClr val="00B0F0"/>
                </a:solidFill>
                <a:cs typeface="mohammad bold art 1" pitchFamily="2" charset="-78"/>
              </a:rPr>
              <a:t> الهادي الكعبوري</a:t>
            </a:r>
            <a:r>
              <a:rPr lang="ar-TN" sz="2800" dirty="0" smtClean="0">
                <a:solidFill>
                  <a:prstClr val="black">
                    <a:tint val="75000"/>
                  </a:prstClr>
                </a:solidFill>
                <a:cs typeface="mohammad bold art 1" pitchFamily="2" charset="-78"/>
              </a:rPr>
              <a:t/>
            </a:r>
            <a:br>
              <a:rPr lang="ar-TN" sz="2800" dirty="0" smtClean="0">
                <a:solidFill>
                  <a:prstClr val="black">
                    <a:tint val="75000"/>
                  </a:prstClr>
                </a:solidFill>
                <a:cs typeface="mohammad bold art 1" pitchFamily="2" charset="-78"/>
              </a:rPr>
            </a:br>
            <a:r>
              <a:rPr lang="ar-TN" sz="2800" b="1" dirty="0" smtClean="0">
                <a:solidFill>
                  <a:srgbClr val="8064A2">
                    <a:lumMod val="40000"/>
                    <a:lumOff val="60000"/>
                  </a:srgbClr>
                </a:solidFill>
              </a:rPr>
              <a:t>السنة الدّراسية 2020_2021</a:t>
            </a:r>
            <a:br>
              <a:rPr lang="ar-TN" sz="2800" b="1" dirty="0" smtClean="0">
                <a:solidFill>
                  <a:srgbClr val="8064A2">
                    <a:lumMod val="40000"/>
                    <a:lumOff val="60000"/>
                  </a:srgbClr>
                </a:solidFill>
              </a:rPr>
            </a:br>
            <a:r>
              <a:rPr lang="ar-TN" sz="2800" b="1" dirty="0" smtClean="0">
                <a:solidFill>
                  <a:srgbClr val="8064A2">
                    <a:lumMod val="40000"/>
                    <a:lumOff val="60000"/>
                  </a:srgbClr>
                </a:solidFill>
              </a:rPr>
              <a:t> </a:t>
            </a:r>
            <a:r>
              <a:rPr lang="ar-TN" sz="2800" b="1" dirty="0" smtClean="0">
                <a:solidFill>
                  <a:prstClr val="black">
                    <a:tint val="75000"/>
                  </a:prstClr>
                </a:solidFill>
              </a:rPr>
              <a:t>المدرسة الإعدادية منزل جميل 2</a:t>
            </a:r>
            <a:endParaRPr lang="fr-FR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3078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428860" y="-23"/>
            <a:ext cx="6715140" cy="500065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ar-TN" sz="4000" b="1" dirty="0" smtClean="0">
                <a:solidFill>
                  <a:srgbClr val="FFFF00"/>
                </a:solidFill>
              </a:rPr>
              <a:t>الاستفهام</a:t>
            </a:r>
            <a:r>
              <a:rPr lang="ar-TN" sz="40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   </a:t>
            </a:r>
            <a:r>
              <a:rPr lang="ar-TN" sz="1000" b="1" dirty="0" smtClean="0"/>
              <a:t>المستوى الدّراسي 9 أساسي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1714488"/>
            <a:ext cx="9144000" cy="5143512"/>
          </a:xfrm>
        </p:spPr>
        <p:txBody>
          <a:bodyPr/>
          <a:lstStyle/>
          <a:p>
            <a:endParaRPr lang="fr-FR" sz="2600" dirty="0">
              <a:solidFill>
                <a:schemeClr val="tx1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0" y="1071546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graphicFrame>
        <p:nvGraphicFramePr>
          <p:cNvPr id="14" name="Tableau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5523081"/>
              </p:ext>
            </p:extLst>
          </p:nvPr>
        </p:nvGraphicFramePr>
        <p:xfrm>
          <a:off x="0" y="928670"/>
          <a:ext cx="9144000" cy="5929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46"/>
                <a:gridCol w="6929454"/>
              </a:tblGrid>
              <a:tr h="741166">
                <a:tc>
                  <a:txBody>
                    <a:bodyPr/>
                    <a:lstStyle/>
                    <a:p>
                      <a:pPr algn="ctr"/>
                      <a:r>
                        <a:rPr lang="ar-TN" sz="3200" dirty="0" smtClean="0"/>
                        <a:t>المعاني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200" dirty="0" smtClean="0"/>
                        <a:t>الأمثلة</a:t>
                      </a:r>
                      <a:endParaRPr lang="fr-FR" sz="3200" dirty="0"/>
                    </a:p>
                  </a:txBody>
                  <a:tcPr/>
                </a:tc>
              </a:tr>
              <a:tr h="741166">
                <a:tc>
                  <a:txBody>
                    <a:bodyPr/>
                    <a:lstStyle/>
                    <a:p>
                      <a:pPr algn="ctr"/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600" b="1" dirty="0" smtClean="0"/>
                        <a:t>لا أدري </a:t>
                      </a:r>
                      <a:r>
                        <a:rPr lang="ar-TN" sz="3600" b="1" u="sng" dirty="0" smtClean="0"/>
                        <a:t>كيف أجيبك</a:t>
                      </a:r>
                      <a:r>
                        <a:rPr lang="ar-TN" sz="3600" b="1" dirty="0" smtClean="0"/>
                        <a:t>.</a:t>
                      </a:r>
                      <a:endParaRPr lang="fr-FR" sz="3600" b="1" dirty="0"/>
                    </a:p>
                  </a:txBody>
                  <a:tcPr/>
                </a:tc>
              </a:tr>
              <a:tr h="741166">
                <a:tc>
                  <a:txBody>
                    <a:bodyPr/>
                    <a:lstStyle/>
                    <a:p>
                      <a:pPr algn="ctr"/>
                      <a:endParaRPr lang="fr-FR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600" b="1" dirty="0" smtClean="0"/>
                        <a:t>لم أفهم </a:t>
                      </a:r>
                      <a:r>
                        <a:rPr lang="ar-TN" sz="3600" b="1" u="sng" dirty="0" smtClean="0"/>
                        <a:t>لماذا فعلت هذا</a:t>
                      </a:r>
                      <a:r>
                        <a:rPr lang="ar-TN" sz="3600" b="1" dirty="0" smtClean="0"/>
                        <a:t>.</a:t>
                      </a:r>
                      <a:endParaRPr lang="fr-FR" sz="3600" b="1" dirty="0"/>
                    </a:p>
                  </a:txBody>
                  <a:tcPr/>
                </a:tc>
              </a:tr>
              <a:tr h="741166">
                <a:tc>
                  <a:txBody>
                    <a:bodyPr/>
                    <a:lstStyle/>
                    <a:p>
                      <a:pPr algn="ctr"/>
                      <a:endParaRPr lang="fr-FR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600" b="1" dirty="0" smtClean="0"/>
                        <a:t>لا أدري </a:t>
                      </a:r>
                      <a:r>
                        <a:rPr lang="ar-TN" sz="3600" b="1" u="sng" dirty="0" smtClean="0"/>
                        <a:t>أعذرك أقبح أم ذنبك</a:t>
                      </a:r>
                      <a:r>
                        <a:rPr lang="ar-TN" sz="3600" b="1" dirty="0" smtClean="0"/>
                        <a:t>.</a:t>
                      </a:r>
                      <a:endParaRPr lang="fr-FR" sz="3600" b="1" dirty="0"/>
                    </a:p>
                  </a:txBody>
                  <a:tcPr/>
                </a:tc>
              </a:tr>
              <a:tr h="741166">
                <a:tc>
                  <a:txBody>
                    <a:bodyPr/>
                    <a:lstStyle/>
                    <a:p>
                      <a:pPr algn="ctr"/>
                      <a:endParaRPr lang="fr-FR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600" b="1" dirty="0" smtClean="0"/>
                        <a:t>حرت </a:t>
                      </a:r>
                      <a:r>
                        <a:rPr lang="ar-TN" sz="3600" b="1" u="sng" dirty="0" smtClean="0"/>
                        <a:t>كيف أجيبك</a:t>
                      </a:r>
                      <a:r>
                        <a:rPr lang="ar-TN" sz="3600" b="1" dirty="0" smtClean="0"/>
                        <a:t>.</a:t>
                      </a:r>
                      <a:endParaRPr lang="fr-FR" sz="3600" b="1" dirty="0"/>
                    </a:p>
                  </a:txBody>
                  <a:tcPr/>
                </a:tc>
              </a:tr>
              <a:tr h="741166">
                <a:tc>
                  <a:txBody>
                    <a:bodyPr/>
                    <a:lstStyle/>
                    <a:p>
                      <a:pPr algn="ctr"/>
                      <a:endParaRPr lang="fr-FR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600" b="1" dirty="0" smtClean="0"/>
                        <a:t>ترى </a:t>
                      </a:r>
                      <a:r>
                        <a:rPr lang="ar-TN" sz="3600" b="1" u="sng" dirty="0" smtClean="0"/>
                        <a:t>هل رآني</a:t>
                      </a:r>
                      <a:r>
                        <a:rPr lang="ar-TN" sz="3600" b="1" dirty="0" smtClean="0"/>
                        <a:t>.</a:t>
                      </a:r>
                      <a:endParaRPr lang="fr-FR" sz="3600" b="1" dirty="0"/>
                    </a:p>
                  </a:txBody>
                  <a:tcPr/>
                </a:tc>
              </a:tr>
              <a:tr h="741166">
                <a:tc>
                  <a:txBody>
                    <a:bodyPr/>
                    <a:lstStyle/>
                    <a:p>
                      <a:pPr algn="ctr"/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600" b="1" dirty="0" smtClean="0"/>
                        <a:t>عجبت </a:t>
                      </a:r>
                      <a:r>
                        <a:rPr lang="ar-TN" sz="3600" b="1" u="sng" dirty="0" smtClean="0"/>
                        <a:t>كيف يرضى</a:t>
                      </a:r>
                      <a:r>
                        <a:rPr lang="ar-TN" sz="3600" b="1" u="sng" baseline="0" dirty="0" smtClean="0"/>
                        <a:t> الفقير بالهوان </a:t>
                      </a:r>
                      <a:r>
                        <a:rPr lang="ar-TN" sz="3600" b="1" u="sng" baseline="0" dirty="0" err="1" smtClean="0"/>
                        <a:t>و</a:t>
                      </a:r>
                      <a:r>
                        <a:rPr lang="ar-TN" sz="3600" b="1" u="sng" baseline="0" dirty="0" smtClean="0"/>
                        <a:t> لا يعمل</a:t>
                      </a:r>
                      <a:r>
                        <a:rPr lang="ar-TN" sz="3600" b="1" baseline="0" dirty="0" smtClean="0"/>
                        <a:t>.</a:t>
                      </a:r>
                      <a:endParaRPr lang="fr-FR" sz="3600" b="1" dirty="0"/>
                    </a:p>
                  </a:txBody>
                  <a:tcPr/>
                </a:tc>
              </a:tr>
              <a:tr h="741166">
                <a:tc>
                  <a:txBody>
                    <a:bodyPr/>
                    <a:lstStyle/>
                    <a:p>
                      <a:pPr algn="ctr"/>
                      <a:endParaRPr lang="fr-FR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TN" sz="3600" b="1" dirty="0" smtClean="0"/>
                        <a:t>سيّان عندي </a:t>
                      </a:r>
                      <a:r>
                        <a:rPr lang="ar-TN" sz="3600" b="1" u="sng" dirty="0" smtClean="0"/>
                        <a:t>أخرجت أم دخلت</a:t>
                      </a:r>
                      <a:r>
                        <a:rPr lang="ar-TN" sz="3600" b="1" dirty="0" smtClean="0"/>
                        <a:t>.</a:t>
                      </a:r>
                      <a:endParaRPr lang="fr-FR" sz="3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ZoneTexte 14"/>
          <p:cNvSpPr txBox="1"/>
          <p:nvPr/>
        </p:nvSpPr>
        <p:spPr>
          <a:xfrm>
            <a:off x="0" y="57148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400" b="1" dirty="0" smtClean="0"/>
              <a:t>ما هي  المعاني السّياقية التي يفيدها الاستفهام في الجمل الموالية؟</a:t>
            </a:r>
            <a:endParaRPr lang="fr-FR" sz="2400" b="1" dirty="0"/>
          </a:p>
        </p:txBody>
      </p:sp>
      <p:sp>
        <p:nvSpPr>
          <p:cNvPr id="17" name="ZoneTexte 16"/>
          <p:cNvSpPr txBox="1"/>
          <p:nvPr/>
        </p:nvSpPr>
        <p:spPr>
          <a:xfrm>
            <a:off x="152400" y="2152640"/>
            <a:ext cx="2285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0" y="1714488"/>
            <a:ext cx="22859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200" b="1" dirty="0" smtClean="0"/>
              <a:t>عدم اليقين</a:t>
            </a:r>
            <a:endParaRPr lang="fr-FR" sz="32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0" y="2571744"/>
            <a:ext cx="22859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200" b="1" dirty="0" smtClean="0"/>
              <a:t>عدم اليقين</a:t>
            </a:r>
            <a:endParaRPr lang="fr-FR" sz="3200" b="1" dirty="0"/>
          </a:p>
        </p:txBody>
      </p:sp>
      <p:sp>
        <p:nvSpPr>
          <p:cNvPr id="20" name="ZoneTexte 19"/>
          <p:cNvSpPr txBox="1"/>
          <p:nvPr/>
        </p:nvSpPr>
        <p:spPr>
          <a:xfrm>
            <a:off x="0" y="3286124"/>
            <a:ext cx="22859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200" b="1" dirty="0" smtClean="0"/>
              <a:t>عدم اليقين</a:t>
            </a:r>
            <a:endParaRPr lang="fr-FR" sz="3200" b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0" y="4000504"/>
            <a:ext cx="22859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200" b="1" dirty="0" smtClean="0"/>
              <a:t>الحيرة</a:t>
            </a:r>
            <a:endParaRPr lang="fr-FR" sz="3200" b="1" dirty="0"/>
          </a:p>
        </p:txBody>
      </p:sp>
      <p:sp>
        <p:nvSpPr>
          <p:cNvPr id="22" name="ZoneTexte 21"/>
          <p:cNvSpPr txBox="1"/>
          <p:nvPr/>
        </p:nvSpPr>
        <p:spPr>
          <a:xfrm>
            <a:off x="0" y="4714884"/>
            <a:ext cx="22859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200" b="1" dirty="0" smtClean="0"/>
              <a:t>الحيرة</a:t>
            </a:r>
            <a:endParaRPr lang="fr-FR" sz="3200" b="1" dirty="0"/>
          </a:p>
        </p:txBody>
      </p:sp>
      <p:sp>
        <p:nvSpPr>
          <p:cNvPr id="23" name="ZoneTexte 22"/>
          <p:cNvSpPr txBox="1"/>
          <p:nvPr/>
        </p:nvSpPr>
        <p:spPr>
          <a:xfrm>
            <a:off x="0" y="5500702"/>
            <a:ext cx="22859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200" b="1" dirty="0" smtClean="0"/>
              <a:t>التعجب</a:t>
            </a:r>
            <a:endParaRPr lang="fr-FR" sz="3200" b="1" dirty="0"/>
          </a:p>
        </p:txBody>
      </p:sp>
      <p:sp>
        <p:nvSpPr>
          <p:cNvPr id="24" name="ZoneTexte 23"/>
          <p:cNvSpPr txBox="1"/>
          <p:nvPr/>
        </p:nvSpPr>
        <p:spPr>
          <a:xfrm>
            <a:off x="0" y="6286520"/>
            <a:ext cx="22859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200" b="1" dirty="0" smtClean="0"/>
              <a:t>التسوية</a:t>
            </a:r>
            <a:endParaRPr lang="fr-FR" sz="3200" b="1" dirty="0"/>
          </a:p>
        </p:txBody>
      </p:sp>
      <p:sp>
        <p:nvSpPr>
          <p:cNvPr id="16" name="Sous-titre 2"/>
          <p:cNvSpPr txBox="1">
            <a:spLocks/>
          </p:cNvSpPr>
          <p:nvPr/>
        </p:nvSpPr>
        <p:spPr>
          <a:xfrm>
            <a:off x="-62978" y="0"/>
            <a:ext cx="2555776" cy="476672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TN" sz="2800" dirty="0" err="1" smtClean="0">
                <a:solidFill>
                  <a:srgbClr val="00B0F0"/>
                </a:solidFill>
                <a:cs typeface="mohammad bold art 1" pitchFamily="2" charset="-78"/>
              </a:rPr>
              <a:t>الأستاذ:محمد</a:t>
            </a:r>
            <a:r>
              <a:rPr lang="ar-TN" sz="2800" dirty="0" smtClean="0">
                <a:solidFill>
                  <a:srgbClr val="00B0F0"/>
                </a:solidFill>
                <a:cs typeface="mohammad bold art 1" pitchFamily="2" charset="-78"/>
              </a:rPr>
              <a:t> الهادي الكعبوري</a:t>
            </a:r>
            <a:r>
              <a:rPr lang="ar-TN" sz="2800" dirty="0" smtClean="0">
                <a:cs typeface="mohammad bold art 1" pitchFamily="2" charset="-78"/>
              </a:rPr>
              <a:t/>
            </a:r>
            <a:br>
              <a:rPr lang="ar-TN" sz="2800" dirty="0" smtClean="0">
                <a:cs typeface="mohammad bold art 1" pitchFamily="2" charset="-78"/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السنة الدّراسية 2020_2021</a:t>
            </a:r>
            <a:b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ar-TN" sz="2800" b="1" dirty="0" smtClean="0"/>
              <a:t>المدرسة الإعدادية منزل جميل 2</a:t>
            </a:r>
            <a:endParaRPr lang="fr-FR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428860" y="-23"/>
            <a:ext cx="6715140" cy="500065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ar-TN" sz="4000" b="1" dirty="0" smtClean="0">
                <a:solidFill>
                  <a:srgbClr val="FFFF00"/>
                </a:solidFill>
              </a:rPr>
              <a:t>الاستفهام</a:t>
            </a:r>
            <a:r>
              <a:rPr lang="ar-TN" sz="40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   </a:t>
            </a:r>
            <a:r>
              <a:rPr lang="ar-TN" sz="1000" b="1" dirty="0" smtClean="0"/>
              <a:t>المستوى الدّراسي 9 أساسي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928670"/>
            <a:ext cx="9144000" cy="5929330"/>
          </a:xfrm>
        </p:spPr>
        <p:txBody>
          <a:bodyPr/>
          <a:lstStyle/>
          <a:p>
            <a:endParaRPr lang="fr-FR" sz="2600" dirty="0">
              <a:solidFill>
                <a:schemeClr val="tx1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0" y="928670"/>
          <a:ext cx="9144000" cy="1580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526950">
                <a:tc>
                  <a:txBody>
                    <a:bodyPr/>
                    <a:lstStyle/>
                    <a:p>
                      <a:pPr algn="ctr"/>
                      <a:r>
                        <a:rPr lang="ar-TN" sz="2800" dirty="0" smtClean="0"/>
                        <a:t>موارد الاستفهام</a:t>
                      </a:r>
                      <a:endParaRPr lang="fr-FR" sz="2800" dirty="0"/>
                    </a:p>
                  </a:txBody>
                  <a:tcPr/>
                </a:tc>
              </a:tr>
              <a:tr h="526950">
                <a:tc>
                  <a:txBody>
                    <a:bodyPr/>
                    <a:lstStyle/>
                    <a:p>
                      <a:r>
                        <a:rPr lang="fr-FR" dirty="0" smtClean="0">
                          <a:hlinkClick r:id="rId3"/>
                        </a:rPr>
                        <a:t>http://www.drmosad.com/index67.htm</a:t>
                      </a:r>
                      <a:endParaRPr lang="fr-FR" dirty="0"/>
                    </a:p>
                  </a:txBody>
                  <a:tcPr/>
                </a:tc>
              </a:tr>
              <a:tr h="526950">
                <a:tc>
                  <a:txBody>
                    <a:bodyPr/>
                    <a:lstStyle/>
                    <a:p>
                      <a:r>
                        <a:rPr lang="fr-FR" dirty="0" smtClean="0">
                          <a:hlinkClick r:id="rId4"/>
                        </a:rPr>
                        <a:t>http://www.alfaseeh.com/vb/showthread.php?4908-%C7%E1%C5%D3%CA%DD%E5%C7%E3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Sous-titre 2"/>
          <p:cNvSpPr txBox="1">
            <a:spLocks/>
          </p:cNvSpPr>
          <p:nvPr/>
        </p:nvSpPr>
        <p:spPr>
          <a:xfrm>
            <a:off x="-62978" y="0"/>
            <a:ext cx="2555776" cy="476672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TN" sz="2800" dirty="0" err="1" smtClean="0">
                <a:solidFill>
                  <a:srgbClr val="00B0F0"/>
                </a:solidFill>
                <a:cs typeface="mohammad bold art 1" pitchFamily="2" charset="-78"/>
              </a:rPr>
              <a:t>الأستاذ:محمد</a:t>
            </a:r>
            <a:r>
              <a:rPr lang="ar-TN" sz="2800" dirty="0" smtClean="0">
                <a:solidFill>
                  <a:srgbClr val="00B0F0"/>
                </a:solidFill>
                <a:cs typeface="mohammad bold art 1" pitchFamily="2" charset="-78"/>
              </a:rPr>
              <a:t> الهادي الكعبوري</a:t>
            </a:r>
            <a:r>
              <a:rPr lang="ar-TN" sz="2800" dirty="0" smtClean="0">
                <a:cs typeface="mohammad bold art 1" pitchFamily="2" charset="-78"/>
              </a:rPr>
              <a:t/>
            </a:r>
            <a:br>
              <a:rPr lang="ar-TN" sz="2800" dirty="0" smtClean="0">
                <a:cs typeface="mohammad bold art 1" pitchFamily="2" charset="-78"/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السنة الدّراسية 2020_2021</a:t>
            </a:r>
            <a:b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ar-TN" sz="2800" b="1" dirty="0" smtClean="0"/>
              <a:t>المدرسة الإعدادية منزل جميل 2</a:t>
            </a:r>
            <a:endParaRPr lang="fr-FR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428860" y="-23"/>
            <a:ext cx="6715140" cy="571504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ar-TN" sz="3600" b="1" dirty="0" smtClean="0">
                <a:solidFill>
                  <a:srgbClr val="FFFF00"/>
                </a:solidFill>
              </a:rPr>
              <a:t>الاستفهام</a:t>
            </a:r>
            <a:r>
              <a:rPr lang="ar-TN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   </a:t>
            </a:r>
            <a:r>
              <a:rPr lang="ar-TN" sz="900" b="1" dirty="0" smtClean="0"/>
              <a:t>المستوى الدّراسي 9 أساسي</a:t>
            </a:r>
            <a:endParaRPr lang="fr-FR" sz="2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928670"/>
            <a:ext cx="7929586" cy="5929330"/>
          </a:xfrm>
        </p:spPr>
        <p:txBody>
          <a:bodyPr/>
          <a:lstStyle/>
          <a:p>
            <a:endParaRPr lang="fr-FR" sz="2600" dirty="0">
              <a:solidFill>
                <a:schemeClr val="tx1"/>
              </a:solidFill>
            </a:endParaRPr>
          </a:p>
        </p:txBody>
      </p:sp>
      <p:pic>
        <p:nvPicPr>
          <p:cNvPr id="2050" name="Picture 2" descr="C:\Documents and Settings\Administrateur\Bureau\K\fotos\DSCN674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910" y="909165"/>
            <a:ext cx="7929090" cy="5948835"/>
          </a:xfrm>
          <a:prstGeom prst="rect">
            <a:avLst/>
          </a:prstGeom>
          <a:noFill/>
        </p:spPr>
      </p:pic>
      <p:sp>
        <p:nvSpPr>
          <p:cNvPr id="8" name="Titre 1"/>
          <p:cNvSpPr txBox="1">
            <a:spLocks/>
          </p:cNvSpPr>
          <p:nvPr/>
        </p:nvSpPr>
        <p:spPr>
          <a:xfrm>
            <a:off x="0" y="928670"/>
            <a:ext cx="1214414" cy="5929330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TN" sz="2000" dirty="0" smtClean="0">
                <a:latin typeface="+mj-lt"/>
                <a:ea typeface="+mj-ea"/>
                <a:cs typeface="+mj-cs"/>
              </a:rPr>
              <a:t>اطرحوا أسئلة لمعرفة أمر مجهول يخص الصورة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Sous-titre 2"/>
          <p:cNvSpPr txBox="1">
            <a:spLocks/>
          </p:cNvSpPr>
          <p:nvPr/>
        </p:nvSpPr>
        <p:spPr>
          <a:xfrm>
            <a:off x="-62978" y="0"/>
            <a:ext cx="2555776" cy="476672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TN" sz="2800" dirty="0" err="1" smtClean="0">
                <a:solidFill>
                  <a:srgbClr val="00B0F0"/>
                </a:solidFill>
                <a:cs typeface="mohammad bold art 1" pitchFamily="2" charset="-78"/>
              </a:rPr>
              <a:t>الأستاذ:محمد</a:t>
            </a:r>
            <a:r>
              <a:rPr lang="ar-TN" sz="2800" dirty="0" smtClean="0">
                <a:solidFill>
                  <a:srgbClr val="00B0F0"/>
                </a:solidFill>
                <a:cs typeface="mohammad bold art 1" pitchFamily="2" charset="-78"/>
              </a:rPr>
              <a:t> الهادي الكعبوري</a:t>
            </a:r>
            <a:r>
              <a:rPr lang="ar-TN" sz="2800" dirty="0" smtClean="0">
                <a:cs typeface="mohammad bold art 1" pitchFamily="2" charset="-78"/>
              </a:rPr>
              <a:t/>
            </a:r>
            <a:br>
              <a:rPr lang="ar-TN" sz="2800" dirty="0" smtClean="0">
                <a:cs typeface="mohammad bold art 1" pitchFamily="2" charset="-78"/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السنة الدّراسية 2020_2021</a:t>
            </a:r>
            <a:b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ar-TN" sz="2800" b="1" dirty="0" smtClean="0"/>
              <a:t>المدرسة الإعدادية منزل جميل 2</a:t>
            </a:r>
            <a:endParaRPr lang="fr-FR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71736" y="-23"/>
            <a:ext cx="6572264" cy="500065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ar-TN" sz="2800" b="1" dirty="0" smtClean="0">
                <a:solidFill>
                  <a:srgbClr val="FFFF00"/>
                </a:solidFill>
              </a:rPr>
              <a:t>الاستفهام</a:t>
            </a:r>
            <a:r>
              <a:rPr lang="ar-TN" sz="28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   </a:t>
            </a:r>
            <a:r>
              <a:rPr lang="ar-TN" sz="700" b="1" dirty="0" smtClean="0"/>
              <a:t>المستوى الدّراسي 9 أساسي</a:t>
            </a:r>
            <a:endParaRPr lang="fr-FR" sz="1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476672"/>
            <a:ext cx="9144000" cy="6381328"/>
          </a:xfrm>
          <a:solidFill>
            <a:schemeClr val="bg2">
              <a:lumMod val="25000"/>
            </a:schemeClr>
          </a:solidFill>
        </p:spPr>
        <p:txBody>
          <a:bodyPr>
            <a:normAutofit/>
          </a:bodyPr>
          <a:lstStyle/>
          <a:p>
            <a:r>
              <a:rPr lang="ar-TN" sz="6000" dirty="0">
                <a:solidFill>
                  <a:schemeClr val="accent6"/>
                </a:solidFill>
              </a:rPr>
              <a:t>أدوات </a:t>
            </a:r>
            <a:r>
              <a:rPr lang="ar-TN" sz="6000" dirty="0" smtClean="0">
                <a:solidFill>
                  <a:schemeClr val="accent6"/>
                </a:solidFill>
              </a:rPr>
              <a:t>الاستفهام</a:t>
            </a:r>
            <a:r>
              <a:rPr lang="ar-TN" sz="6000" dirty="0" smtClean="0">
                <a:solidFill>
                  <a:schemeClr val="bg1">
                    <a:lumMod val="95000"/>
                  </a:schemeClr>
                </a:solidFill>
              </a:rPr>
              <a:t/>
            </a:r>
            <a:br>
              <a:rPr lang="ar-TN" sz="6000" dirty="0" smtClean="0">
                <a:solidFill>
                  <a:schemeClr val="bg1">
                    <a:lumMod val="95000"/>
                  </a:schemeClr>
                </a:solidFill>
              </a:rPr>
            </a:br>
            <a:r>
              <a:rPr lang="ar-TN" sz="6000" dirty="0" smtClean="0">
                <a:solidFill>
                  <a:schemeClr val="bg1">
                    <a:lumMod val="95000"/>
                  </a:schemeClr>
                </a:solidFill>
              </a:rPr>
              <a:t>1) الحرفان =</a:t>
            </a:r>
            <a:br>
              <a:rPr lang="ar-TN" sz="6000" dirty="0" smtClean="0">
                <a:solidFill>
                  <a:schemeClr val="bg1">
                    <a:lumMod val="95000"/>
                  </a:schemeClr>
                </a:solidFill>
              </a:rPr>
            </a:br>
            <a:r>
              <a:rPr lang="ar-TN" sz="16600" dirty="0" smtClean="0">
                <a:solidFill>
                  <a:schemeClr val="bg1">
                    <a:lumMod val="95000"/>
                  </a:schemeClr>
                </a:solidFill>
              </a:rPr>
              <a:t>أ    و    هلْ</a:t>
            </a:r>
            <a:endParaRPr lang="fr-FR" sz="60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0" y="0"/>
            <a:ext cx="2555776" cy="476672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TN" sz="2800" dirty="0" err="1" smtClean="0">
                <a:solidFill>
                  <a:srgbClr val="00B0F0"/>
                </a:solidFill>
                <a:cs typeface="mohammad bold art 1" pitchFamily="2" charset="-78"/>
              </a:rPr>
              <a:t>الأستاذ:محمد</a:t>
            </a:r>
            <a:r>
              <a:rPr lang="ar-TN" sz="2800" dirty="0" smtClean="0">
                <a:solidFill>
                  <a:srgbClr val="00B0F0"/>
                </a:solidFill>
                <a:cs typeface="mohammad bold art 1" pitchFamily="2" charset="-78"/>
              </a:rPr>
              <a:t> الهادي الكعبوري</a:t>
            </a:r>
            <a:r>
              <a:rPr lang="ar-TN" sz="2800" dirty="0" smtClean="0">
                <a:solidFill>
                  <a:prstClr val="black">
                    <a:tint val="75000"/>
                  </a:prstClr>
                </a:solidFill>
                <a:cs typeface="mohammad bold art 1" pitchFamily="2" charset="-78"/>
              </a:rPr>
              <a:t/>
            </a:r>
            <a:br>
              <a:rPr lang="ar-TN" sz="2800" dirty="0" smtClean="0">
                <a:solidFill>
                  <a:prstClr val="black">
                    <a:tint val="75000"/>
                  </a:prstClr>
                </a:solidFill>
                <a:cs typeface="mohammad bold art 1" pitchFamily="2" charset="-78"/>
              </a:rPr>
            </a:br>
            <a:r>
              <a:rPr lang="ar-TN" sz="2800" b="1" dirty="0" smtClean="0">
                <a:solidFill>
                  <a:srgbClr val="8064A2">
                    <a:lumMod val="40000"/>
                    <a:lumOff val="60000"/>
                  </a:srgbClr>
                </a:solidFill>
              </a:rPr>
              <a:t>السنة الدّراسية 2020_2021</a:t>
            </a:r>
            <a:br>
              <a:rPr lang="ar-TN" sz="2800" b="1" dirty="0" smtClean="0">
                <a:solidFill>
                  <a:srgbClr val="8064A2">
                    <a:lumMod val="40000"/>
                    <a:lumOff val="60000"/>
                  </a:srgbClr>
                </a:solidFill>
              </a:rPr>
            </a:br>
            <a:r>
              <a:rPr lang="ar-TN" sz="2800" b="1" dirty="0" smtClean="0">
                <a:solidFill>
                  <a:srgbClr val="8064A2">
                    <a:lumMod val="40000"/>
                    <a:lumOff val="60000"/>
                  </a:srgbClr>
                </a:solidFill>
              </a:rPr>
              <a:t> </a:t>
            </a:r>
            <a:r>
              <a:rPr lang="ar-TN" sz="2800" b="1" dirty="0" smtClean="0">
                <a:solidFill>
                  <a:prstClr val="black">
                    <a:tint val="75000"/>
                  </a:prstClr>
                </a:solidFill>
              </a:rPr>
              <a:t>المدرسة الإعدادية منزل جميل 2</a:t>
            </a:r>
            <a:endParaRPr lang="fr-FR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4295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-32" y="928670"/>
            <a:ext cx="1763720" cy="5929330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TN" sz="3200" b="1" dirty="0" smtClean="0">
                <a:latin typeface="+mj-lt"/>
                <a:ea typeface="+mj-ea"/>
                <a:cs typeface="+mj-cs"/>
              </a:rPr>
              <a:t>الاستفهام عمل لغوي ينجزه المتكلّم </a:t>
            </a:r>
            <a:r>
              <a:rPr lang="ar-TN" sz="3200" b="1" dirty="0" err="1" smtClean="0">
                <a:latin typeface="+mj-lt"/>
                <a:ea typeface="+mj-ea"/>
                <a:cs typeface="+mj-cs"/>
              </a:rPr>
              <a:t>مستخبرا</a:t>
            </a:r>
            <a:r>
              <a:rPr lang="ar-TN" sz="3200" b="1" dirty="0" smtClean="0">
                <a:latin typeface="+mj-lt"/>
                <a:ea typeface="+mj-ea"/>
                <a:cs typeface="+mj-cs"/>
              </a:rPr>
              <a:t> </a:t>
            </a:r>
            <a:r>
              <a:rPr lang="ar-TN" sz="3200" b="1" dirty="0" err="1" smtClean="0">
                <a:latin typeface="+mj-lt"/>
                <a:ea typeface="+mj-ea"/>
                <a:cs typeface="+mj-cs"/>
              </a:rPr>
              <a:t>به</a:t>
            </a:r>
            <a:r>
              <a:rPr lang="ar-TN" sz="3200" b="1" dirty="0" smtClean="0">
                <a:latin typeface="+mj-lt"/>
                <a:ea typeface="+mj-ea"/>
                <a:cs typeface="+mj-cs"/>
              </a:rPr>
              <a:t> أي طالبا معرفة ما يجهله أو مذكّرا بما يعلمه.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500042"/>
            <a:ext cx="9144000" cy="8694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TN" sz="4000" u="sng" dirty="0">
                <a:solidFill>
                  <a:srgbClr val="002060"/>
                </a:solidFill>
              </a:rPr>
              <a:t>الاستفهام بالحرفين  </a:t>
            </a:r>
            <a:r>
              <a:rPr lang="ar-TN" sz="4000" u="sng" dirty="0">
                <a:solidFill>
                  <a:srgbClr val="00B050"/>
                </a:solidFill>
              </a:rPr>
              <a:t>أ </a:t>
            </a:r>
            <a:r>
              <a:rPr lang="ar-TN" sz="4000" u="sng" dirty="0">
                <a:solidFill>
                  <a:srgbClr val="002060"/>
                </a:solidFill>
              </a:rPr>
              <a:t>و </a:t>
            </a:r>
            <a:r>
              <a:rPr lang="ar-TN" sz="4000" u="sng" dirty="0">
                <a:solidFill>
                  <a:srgbClr val="00B050"/>
                </a:solidFill>
              </a:rPr>
              <a:t>هل</a:t>
            </a:r>
            <a:r>
              <a:rPr lang="ar-TN" sz="4000" u="sng" dirty="0"/>
              <a:t/>
            </a:r>
            <a:br>
              <a:rPr lang="ar-TN" sz="4000" u="sng" dirty="0"/>
            </a:br>
            <a:endParaRPr lang="fr-FR" sz="1050" dirty="0"/>
          </a:p>
        </p:txBody>
      </p:sp>
      <p:sp>
        <p:nvSpPr>
          <p:cNvPr id="12" name="Rectangle 11"/>
          <p:cNvSpPr/>
          <p:nvPr/>
        </p:nvSpPr>
        <p:spPr>
          <a:xfrm>
            <a:off x="1475656" y="1636345"/>
            <a:ext cx="7668344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 algn="r">
              <a:spcBef>
                <a:spcPct val="20000"/>
              </a:spcBef>
              <a:defRPr/>
            </a:pPr>
            <a:r>
              <a:rPr lang="ar-TN" sz="3200" dirty="0">
                <a:solidFill>
                  <a:srgbClr val="FF0000"/>
                </a:solidFill>
              </a:rPr>
              <a:t>ا</a:t>
            </a:r>
            <a:r>
              <a:rPr lang="ar-TN" sz="3200" dirty="0" smtClean="0">
                <a:solidFill>
                  <a:srgbClr val="FF0000"/>
                </a:solidFill>
              </a:rPr>
              <a:t>لجملة المثبتة:     </a:t>
            </a:r>
            <a:r>
              <a:rPr lang="ar-TN" sz="3200" dirty="0" smtClean="0"/>
              <a:t>أشبعت؟ هل </a:t>
            </a:r>
            <a:r>
              <a:rPr lang="ar-TN" sz="3200" dirty="0"/>
              <a:t>رأيت البحر يضحك؟ </a:t>
            </a:r>
            <a:r>
              <a:rPr lang="ar-TN" sz="3200" dirty="0" smtClean="0"/>
              <a:t/>
            </a:r>
            <a:br>
              <a:rPr lang="ar-TN" sz="3200" dirty="0" smtClean="0"/>
            </a:br>
            <a:r>
              <a:rPr lang="ar-TN" sz="1400" dirty="0" smtClean="0"/>
              <a:t/>
            </a:r>
            <a:br>
              <a:rPr lang="ar-TN" sz="1400" dirty="0" smtClean="0"/>
            </a:br>
            <a:r>
              <a:rPr lang="ar-TN" sz="3200" dirty="0" smtClean="0"/>
              <a:t>             </a:t>
            </a:r>
            <a:r>
              <a:rPr lang="ar-TN" sz="3200" u="sng" dirty="0" smtClean="0">
                <a:solidFill>
                  <a:srgbClr val="FF0000"/>
                </a:solidFill>
              </a:rPr>
              <a:t>الجواب المثبت </a:t>
            </a:r>
            <a:r>
              <a:rPr lang="ar-TN" sz="3200" dirty="0"/>
              <a:t>=نَعَم  _ إِيْ و الله. _ أجَلْ </a:t>
            </a:r>
            <a:br>
              <a:rPr lang="ar-TN" sz="3200" dirty="0"/>
            </a:br>
            <a:r>
              <a:rPr lang="ar-TN" sz="3200" dirty="0" smtClean="0"/>
              <a:t/>
            </a:r>
            <a:br>
              <a:rPr lang="ar-TN" sz="3200" dirty="0" smtClean="0"/>
            </a:br>
            <a:r>
              <a:rPr lang="ar-TN" sz="3200" dirty="0" smtClean="0"/>
              <a:t>                   </a:t>
            </a:r>
            <a:r>
              <a:rPr lang="ar-TN" sz="3200" u="sng" dirty="0" smtClean="0">
                <a:solidFill>
                  <a:srgbClr val="FF0000"/>
                </a:solidFill>
              </a:rPr>
              <a:t>الجواب المنفي</a:t>
            </a:r>
            <a:r>
              <a:rPr lang="ar-TN" sz="3200" dirty="0" smtClean="0"/>
              <a:t>= لا</a:t>
            </a:r>
            <a:endParaRPr lang="fr-FR" sz="3200" dirty="0"/>
          </a:p>
        </p:txBody>
      </p:sp>
      <p:sp>
        <p:nvSpPr>
          <p:cNvPr id="13" name="Rectangle 12"/>
          <p:cNvSpPr/>
          <p:nvPr/>
        </p:nvSpPr>
        <p:spPr>
          <a:xfrm>
            <a:off x="1619672" y="4293096"/>
            <a:ext cx="75243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 algn="r">
              <a:spcBef>
                <a:spcPct val="20000"/>
              </a:spcBef>
            </a:pPr>
            <a:r>
              <a:rPr lang="ar-TN" sz="3600" dirty="0" smtClean="0">
                <a:solidFill>
                  <a:srgbClr val="FF0000"/>
                </a:solidFill>
              </a:rPr>
              <a:t>الجملة المنفية:  </a:t>
            </a:r>
            <a:r>
              <a:rPr lang="ar-TN" sz="3600" dirty="0"/>
              <a:t>ألم تشبع ؟ </a:t>
            </a:r>
            <a:r>
              <a:rPr lang="ar-TN" sz="3600" dirty="0" smtClean="0"/>
              <a:t/>
            </a:r>
            <a:br>
              <a:rPr lang="ar-TN" sz="3600" dirty="0" smtClean="0"/>
            </a:br>
            <a:r>
              <a:rPr lang="ar-TN" sz="3600" dirty="0"/>
              <a:t> </a:t>
            </a:r>
            <a:r>
              <a:rPr lang="ar-TN" sz="3600" dirty="0" smtClean="0"/>
              <a:t>               </a:t>
            </a:r>
            <a:r>
              <a:rPr lang="ar-TN" sz="3600" u="sng" dirty="0" smtClean="0">
                <a:solidFill>
                  <a:srgbClr val="FF0000"/>
                </a:solidFill>
              </a:rPr>
              <a:t>الجواب المثبت</a:t>
            </a:r>
            <a:r>
              <a:rPr lang="ar-TN" sz="3600" dirty="0"/>
              <a:t>= نعم(لم أشبع)</a:t>
            </a:r>
            <a:br>
              <a:rPr lang="ar-TN" sz="3600" dirty="0"/>
            </a:br>
            <a:r>
              <a:rPr lang="ar-TN" dirty="0"/>
              <a:t/>
            </a:r>
            <a:br>
              <a:rPr lang="ar-TN" dirty="0"/>
            </a:br>
            <a:r>
              <a:rPr lang="ar-TN" sz="3600" dirty="0" smtClean="0"/>
              <a:t>                </a:t>
            </a:r>
            <a:r>
              <a:rPr lang="ar-TN" sz="3600" u="sng" dirty="0" smtClean="0">
                <a:solidFill>
                  <a:srgbClr val="FF0000"/>
                </a:solidFill>
              </a:rPr>
              <a:t>الجواب المنفي</a:t>
            </a:r>
            <a:r>
              <a:rPr lang="ar-TN" sz="3600" dirty="0" smtClean="0"/>
              <a:t>= بلى(شبعت)</a:t>
            </a:r>
            <a:endParaRPr lang="fr-FR" sz="3600" dirty="0"/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-62978" y="0"/>
            <a:ext cx="2555776" cy="476672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TN" sz="2800" dirty="0" err="1" smtClean="0">
                <a:solidFill>
                  <a:srgbClr val="00B0F0"/>
                </a:solidFill>
                <a:cs typeface="mohammad bold art 1" pitchFamily="2" charset="-78"/>
              </a:rPr>
              <a:t>الأستاذ:محمد</a:t>
            </a:r>
            <a:r>
              <a:rPr lang="ar-TN" sz="2800" dirty="0" smtClean="0">
                <a:solidFill>
                  <a:srgbClr val="00B0F0"/>
                </a:solidFill>
                <a:cs typeface="mohammad bold art 1" pitchFamily="2" charset="-78"/>
              </a:rPr>
              <a:t> الهادي الكعبوري</a:t>
            </a:r>
            <a:r>
              <a:rPr lang="ar-TN" sz="2800" dirty="0" smtClean="0">
                <a:cs typeface="mohammad bold art 1" pitchFamily="2" charset="-78"/>
              </a:rPr>
              <a:t/>
            </a:r>
            <a:br>
              <a:rPr lang="ar-TN" sz="2800" dirty="0" smtClean="0">
                <a:cs typeface="mohammad bold art 1" pitchFamily="2" charset="-78"/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السنة الدّراسية 2020_2021</a:t>
            </a:r>
            <a:b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ar-TN" sz="2800" b="1" dirty="0" smtClean="0"/>
              <a:t>المدرسة الإعدادية منزل جميل 2</a:t>
            </a:r>
            <a:endParaRPr lang="fr-FR" b="1" dirty="0">
              <a:solidFill>
                <a:srgbClr val="FFC000"/>
              </a:solidFill>
            </a:endParaRPr>
          </a:p>
        </p:txBody>
      </p:sp>
      <p:sp>
        <p:nvSpPr>
          <p:cNvPr id="14" name="Titre 1"/>
          <p:cNvSpPr txBox="1">
            <a:spLocks/>
          </p:cNvSpPr>
          <p:nvPr/>
        </p:nvSpPr>
        <p:spPr>
          <a:xfrm>
            <a:off x="2571736" y="-23"/>
            <a:ext cx="6572264" cy="5000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TN" sz="2800" b="1" smtClean="0">
                <a:solidFill>
                  <a:srgbClr val="FFFF00"/>
                </a:solidFill>
              </a:rPr>
              <a:t>الاستفهام</a:t>
            </a:r>
            <a:r>
              <a:rPr lang="ar-TN" sz="2800" b="1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   </a:t>
            </a:r>
            <a:r>
              <a:rPr lang="ar-TN" sz="700" b="1" smtClean="0"/>
              <a:t>المستوى الدّراسي 9 أساسي</a:t>
            </a:r>
            <a:endParaRPr lang="fr-FR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428860" y="-23"/>
            <a:ext cx="6715140" cy="500065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ar-TN" b="1" dirty="0" smtClean="0">
                <a:solidFill>
                  <a:srgbClr val="FFFF00"/>
                </a:solidFill>
              </a:rPr>
              <a:t>الاستفهام</a:t>
            </a:r>
            <a:r>
              <a:rPr lang="ar-TN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   </a:t>
            </a:r>
            <a:r>
              <a:rPr lang="ar-TN" sz="1050" b="1" dirty="0" smtClean="0"/>
              <a:t>المستوى الدّراسي 9 أساسي</a:t>
            </a:r>
            <a:endParaRPr lang="fr-FR" sz="2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907704" y="1285860"/>
            <a:ext cx="7236296" cy="5572140"/>
          </a:xfrm>
        </p:spPr>
        <p:txBody>
          <a:bodyPr>
            <a:noAutofit/>
          </a:bodyPr>
          <a:lstStyle/>
          <a:p>
            <a:pPr marL="514350" indent="-514350" algn="r"/>
            <a:r>
              <a:rPr lang="ar-TN" sz="2800" dirty="0" smtClean="0">
                <a:solidFill>
                  <a:srgbClr val="FF0000"/>
                </a:solidFill>
              </a:rPr>
              <a:t>صغ جمل الاستفهام المناسبة من حيث الإثبات و النّفي </a:t>
            </a:r>
            <a:br>
              <a:rPr lang="ar-TN" sz="2800" dirty="0" smtClean="0">
                <a:solidFill>
                  <a:srgbClr val="FF0000"/>
                </a:solidFill>
              </a:rPr>
            </a:br>
            <a:r>
              <a:rPr lang="ar-TN" sz="2800" dirty="0" smtClean="0">
                <a:solidFill>
                  <a:srgbClr val="FF0000"/>
                </a:solidFill>
              </a:rPr>
              <a:t>للأجوبة الموالية: </a:t>
            </a:r>
            <a:r>
              <a:rPr lang="ar-TN" sz="2800" dirty="0" smtClean="0">
                <a:solidFill>
                  <a:schemeClr val="tx1"/>
                </a:solidFill>
              </a:rPr>
              <a:t/>
            </a:r>
            <a:br>
              <a:rPr lang="ar-TN" sz="2800" dirty="0" smtClean="0">
                <a:solidFill>
                  <a:schemeClr val="tx1"/>
                </a:solidFill>
              </a:rPr>
            </a:br>
            <a:r>
              <a:rPr lang="ar-TN" sz="4400" dirty="0" smtClean="0">
                <a:solidFill>
                  <a:schemeClr val="tx1"/>
                </a:solidFill>
                <a:sym typeface="Wingdings" pitchFamily="2" charset="2"/>
              </a:rPr>
              <a:t>ــ إيْ و الله أعجبني ما قلت.</a:t>
            </a:r>
            <a:br>
              <a:rPr lang="ar-TN" sz="4400" dirty="0" smtClean="0">
                <a:solidFill>
                  <a:schemeClr val="tx1"/>
                </a:solidFill>
                <a:sym typeface="Wingdings" pitchFamily="2" charset="2"/>
              </a:rPr>
            </a:br>
            <a:r>
              <a:rPr lang="ar-TN" sz="4400" dirty="0" smtClean="0">
                <a:solidFill>
                  <a:schemeClr val="tx1"/>
                </a:solidFill>
                <a:sym typeface="Wingdings" pitchFamily="2" charset="2"/>
              </a:rPr>
              <a:t>ــ نعم لم يعجبني ما قلت.</a:t>
            </a:r>
            <a:br>
              <a:rPr lang="ar-TN" sz="4400" dirty="0" smtClean="0">
                <a:solidFill>
                  <a:schemeClr val="tx1"/>
                </a:solidFill>
                <a:sym typeface="Wingdings" pitchFamily="2" charset="2"/>
              </a:rPr>
            </a:br>
            <a:r>
              <a:rPr lang="ar-TN" sz="4400" dirty="0" smtClean="0">
                <a:solidFill>
                  <a:schemeClr val="tx1"/>
                </a:solidFill>
                <a:sym typeface="Wingdings" pitchFamily="2" charset="2"/>
              </a:rPr>
              <a:t>ــ بلى أعجبني ما قلت.</a:t>
            </a:r>
            <a:br>
              <a:rPr lang="ar-TN" sz="4400" dirty="0" smtClean="0">
                <a:solidFill>
                  <a:schemeClr val="tx1"/>
                </a:solidFill>
                <a:sym typeface="Wingdings" pitchFamily="2" charset="2"/>
              </a:rPr>
            </a:br>
            <a:r>
              <a:rPr lang="ar-TN" sz="4400" dirty="0" smtClean="0">
                <a:solidFill>
                  <a:schemeClr val="tx1"/>
                </a:solidFill>
                <a:sym typeface="Wingdings" pitchFamily="2" charset="2"/>
              </a:rPr>
              <a:t>ــ نعم الحقول هناك أجمل من حقولنا كما يقولون.</a:t>
            </a:r>
            <a:br>
              <a:rPr lang="ar-TN" sz="4400" dirty="0" smtClean="0">
                <a:solidFill>
                  <a:schemeClr val="tx1"/>
                </a:solidFill>
                <a:sym typeface="Wingdings" pitchFamily="2" charset="2"/>
              </a:rPr>
            </a:br>
            <a:r>
              <a:rPr lang="ar-TN" sz="4400" dirty="0" smtClean="0">
                <a:solidFill>
                  <a:schemeClr val="tx1"/>
                </a:solidFill>
                <a:sym typeface="Wingdings" pitchFamily="2" charset="2"/>
              </a:rPr>
              <a:t>ــ بلى,نحن في حاجة إلى الفنّ.</a:t>
            </a:r>
            <a:br>
              <a:rPr lang="ar-TN" sz="4400" dirty="0" smtClean="0">
                <a:solidFill>
                  <a:schemeClr val="tx1"/>
                </a:solidFill>
                <a:sym typeface="Wingdings" pitchFamily="2" charset="2"/>
              </a:rPr>
            </a:br>
            <a:r>
              <a:rPr lang="ar-TN" sz="4400" dirty="0" smtClean="0">
                <a:solidFill>
                  <a:schemeClr val="tx1"/>
                </a:solidFill>
                <a:sym typeface="Wingdings" pitchFamily="2" charset="2"/>
              </a:rPr>
              <a:t>ــ نعم, لم أفهم منطقكِ. </a:t>
            </a:r>
            <a:r>
              <a:rPr lang="ar-TN" sz="4400" dirty="0" smtClean="0">
                <a:solidFill>
                  <a:schemeClr val="tx1"/>
                </a:solidFill>
              </a:rPr>
              <a:t/>
            </a:r>
            <a:br>
              <a:rPr lang="ar-TN" sz="4400" dirty="0" smtClean="0">
                <a:solidFill>
                  <a:schemeClr val="tx1"/>
                </a:solidFill>
              </a:rPr>
            </a:br>
            <a:r>
              <a:rPr lang="ar-TN" sz="2800" dirty="0" smtClean="0">
                <a:solidFill>
                  <a:schemeClr val="tx1"/>
                </a:solidFill>
              </a:rPr>
              <a:t/>
            </a:r>
            <a:br>
              <a:rPr lang="ar-TN" sz="2800" dirty="0" smtClean="0">
                <a:solidFill>
                  <a:schemeClr val="tx1"/>
                </a:solidFill>
              </a:rPr>
            </a:br>
            <a:endParaRPr lang="fr-FR" sz="2800" dirty="0">
              <a:solidFill>
                <a:schemeClr val="tx1"/>
              </a:solidFill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-32" y="928670"/>
            <a:ext cx="2051752" cy="5929330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TN" sz="3600" b="1" dirty="0" smtClean="0">
                <a:latin typeface="+mj-lt"/>
                <a:ea typeface="+mj-ea"/>
                <a:cs typeface="+mj-cs"/>
              </a:rPr>
              <a:t>الاستفهام عمل لغوي ينجزه المتكلّم </a:t>
            </a:r>
            <a:r>
              <a:rPr lang="ar-TN" sz="3600" b="1" dirty="0" err="1" smtClean="0">
                <a:latin typeface="+mj-lt"/>
                <a:ea typeface="+mj-ea"/>
                <a:cs typeface="+mj-cs"/>
              </a:rPr>
              <a:t>مستخبرا</a:t>
            </a:r>
            <a:r>
              <a:rPr lang="ar-TN" sz="3600" b="1" dirty="0" smtClean="0">
                <a:latin typeface="+mj-lt"/>
                <a:ea typeface="+mj-ea"/>
                <a:cs typeface="+mj-cs"/>
              </a:rPr>
              <a:t> </a:t>
            </a:r>
            <a:r>
              <a:rPr lang="ar-TN" sz="3600" b="1" dirty="0" err="1" smtClean="0">
                <a:latin typeface="+mj-lt"/>
                <a:ea typeface="+mj-ea"/>
                <a:cs typeface="+mj-cs"/>
              </a:rPr>
              <a:t>به</a:t>
            </a:r>
            <a:r>
              <a:rPr lang="ar-TN" sz="3600" b="1" dirty="0" smtClean="0">
                <a:latin typeface="+mj-lt"/>
                <a:ea typeface="+mj-ea"/>
                <a:cs typeface="+mj-cs"/>
              </a:rPr>
              <a:t> أي طالبا معرفة ما يجهله أو مذكّرا بما يعلمه.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500042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TN" sz="4000" u="sng" dirty="0" smtClean="0">
                <a:solidFill>
                  <a:srgbClr val="002060"/>
                </a:solidFill>
              </a:rPr>
              <a:t>الاستفهام بالحرفين  </a:t>
            </a:r>
            <a:r>
              <a:rPr lang="ar-TN" sz="4400" u="sng" dirty="0" err="1" smtClean="0">
                <a:solidFill>
                  <a:srgbClr val="00B050"/>
                </a:solidFill>
              </a:rPr>
              <a:t>أ</a:t>
            </a:r>
            <a:r>
              <a:rPr lang="ar-TN" sz="4000" u="sng" dirty="0" smtClean="0">
                <a:solidFill>
                  <a:srgbClr val="002060"/>
                </a:solidFill>
              </a:rPr>
              <a:t> و </a:t>
            </a:r>
            <a:r>
              <a:rPr lang="ar-TN" sz="4000" u="sng" dirty="0" smtClean="0">
                <a:solidFill>
                  <a:srgbClr val="00B050"/>
                </a:solidFill>
              </a:rPr>
              <a:t>هل</a:t>
            </a:r>
            <a:r>
              <a:rPr lang="ar-TN" sz="4000" u="sng" dirty="0" smtClean="0">
                <a:solidFill>
                  <a:srgbClr val="002060"/>
                </a:solidFill>
              </a:rPr>
              <a:t>:</a:t>
            </a:r>
            <a:endParaRPr lang="fr-FR" sz="1050" dirty="0"/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-62978" y="0"/>
            <a:ext cx="2555776" cy="476672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TN" sz="2800" dirty="0" err="1" smtClean="0">
                <a:solidFill>
                  <a:srgbClr val="00B0F0"/>
                </a:solidFill>
                <a:cs typeface="mohammad bold art 1" pitchFamily="2" charset="-78"/>
              </a:rPr>
              <a:t>الأستاذ:محمد</a:t>
            </a:r>
            <a:r>
              <a:rPr lang="ar-TN" sz="2800" dirty="0" smtClean="0">
                <a:solidFill>
                  <a:srgbClr val="00B0F0"/>
                </a:solidFill>
                <a:cs typeface="mohammad bold art 1" pitchFamily="2" charset="-78"/>
              </a:rPr>
              <a:t> الهادي الكعبوري</a:t>
            </a:r>
            <a:r>
              <a:rPr lang="ar-TN" sz="2800" dirty="0" smtClean="0">
                <a:cs typeface="mohammad bold art 1" pitchFamily="2" charset="-78"/>
              </a:rPr>
              <a:t/>
            </a:r>
            <a:br>
              <a:rPr lang="ar-TN" sz="2800" dirty="0" smtClean="0">
                <a:cs typeface="mohammad bold art 1" pitchFamily="2" charset="-78"/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السنة الدّراسية 2020_2021</a:t>
            </a:r>
            <a:b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ar-TN" sz="2800" b="1" dirty="0" smtClean="0"/>
              <a:t>المدرسة الإعدادية منزل جميل 2</a:t>
            </a:r>
            <a:endParaRPr lang="fr-FR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71736" y="-23"/>
            <a:ext cx="6572264" cy="500065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ar-TN" sz="2800" b="1" dirty="0" smtClean="0">
                <a:solidFill>
                  <a:srgbClr val="FFFF00"/>
                </a:solidFill>
              </a:rPr>
              <a:t>الاستفهام</a:t>
            </a:r>
            <a:r>
              <a:rPr lang="ar-TN" sz="28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   </a:t>
            </a:r>
            <a:r>
              <a:rPr lang="ar-TN" sz="700" b="1" dirty="0" smtClean="0"/>
              <a:t>المستوى الدّراسي 9 أساسي</a:t>
            </a:r>
            <a:endParaRPr lang="fr-FR" sz="1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476672"/>
            <a:ext cx="9144000" cy="6381328"/>
          </a:xfrm>
          <a:solidFill>
            <a:schemeClr val="bg2">
              <a:lumMod val="25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ar-TN" sz="6000" dirty="0">
                <a:solidFill>
                  <a:schemeClr val="accent6"/>
                </a:solidFill>
              </a:rPr>
              <a:t>أدوات </a:t>
            </a:r>
            <a:r>
              <a:rPr lang="ar-TN" sz="6000" dirty="0" smtClean="0">
                <a:solidFill>
                  <a:schemeClr val="accent6"/>
                </a:solidFill>
              </a:rPr>
              <a:t>الاستفهام</a:t>
            </a:r>
            <a:r>
              <a:rPr lang="ar-TN" sz="6000" dirty="0" smtClean="0">
                <a:solidFill>
                  <a:schemeClr val="bg1">
                    <a:lumMod val="95000"/>
                  </a:schemeClr>
                </a:solidFill>
              </a:rPr>
              <a:t/>
            </a:r>
            <a:br>
              <a:rPr lang="ar-TN" sz="6000" dirty="0" smtClean="0">
                <a:solidFill>
                  <a:schemeClr val="bg1">
                    <a:lumMod val="95000"/>
                  </a:schemeClr>
                </a:solidFill>
              </a:rPr>
            </a:br>
            <a:r>
              <a:rPr lang="ar-TN" sz="6000" dirty="0" smtClean="0">
                <a:solidFill>
                  <a:schemeClr val="bg1">
                    <a:lumMod val="95000"/>
                  </a:schemeClr>
                </a:solidFill>
              </a:rPr>
              <a:t/>
            </a:r>
            <a:br>
              <a:rPr lang="ar-TN" sz="6000" dirty="0" smtClean="0">
                <a:solidFill>
                  <a:schemeClr val="bg1">
                    <a:lumMod val="95000"/>
                  </a:schemeClr>
                </a:solidFill>
              </a:rPr>
            </a:br>
            <a:r>
              <a:rPr lang="ar-TN" sz="6000" dirty="0">
                <a:solidFill>
                  <a:schemeClr val="bg1">
                    <a:lumMod val="95000"/>
                  </a:schemeClr>
                </a:solidFill>
              </a:rPr>
              <a:t>2) أسماء الاستفهام =</a:t>
            </a:r>
            <a:r>
              <a:rPr lang="ar-TN" sz="6000" dirty="0" smtClean="0">
                <a:solidFill>
                  <a:schemeClr val="bg1">
                    <a:lumMod val="95000"/>
                  </a:schemeClr>
                </a:solidFill>
              </a:rPr>
              <a:t/>
            </a:r>
            <a:br>
              <a:rPr lang="ar-TN" sz="6000" dirty="0" smtClean="0">
                <a:solidFill>
                  <a:schemeClr val="bg1">
                    <a:lumMod val="95000"/>
                  </a:schemeClr>
                </a:solidFill>
              </a:rPr>
            </a:br>
            <a:r>
              <a:rPr lang="ar-TN" sz="6000" dirty="0" smtClean="0">
                <a:solidFill>
                  <a:schemeClr val="bg1">
                    <a:lumMod val="95000"/>
                  </a:schemeClr>
                </a:solidFill>
              </a:rPr>
              <a:t/>
            </a:r>
            <a:br>
              <a:rPr lang="ar-TN" sz="6000" dirty="0" smtClean="0">
                <a:solidFill>
                  <a:schemeClr val="bg1">
                    <a:lumMod val="95000"/>
                  </a:schemeClr>
                </a:solidFill>
              </a:rPr>
            </a:br>
            <a:r>
              <a:rPr lang="ar-TN" sz="16600" dirty="0" smtClean="0">
                <a:solidFill>
                  <a:schemeClr val="bg1">
                    <a:lumMod val="95000"/>
                  </a:schemeClr>
                </a:solidFill>
              </a:rPr>
              <a:t>مَنْ – متى-كيف-أين – ما – كمْ</a:t>
            </a:r>
            <a:r>
              <a:rPr lang="ar-TN" sz="6000" dirty="0" smtClean="0">
                <a:solidFill>
                  <a:schemeClr val="bg1">
                    <a:lumMod val="95000"/>
                  </a:schemeClr>
                </a:solidFill>
              </a:rPr>
              <a:t>....</a:t>
            </a:r>
            <a:endParaRPr lang="fr-FR" sz="60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0" y="0"/>
            <a:ext cx="2555776" cy="476672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TN" sz="2800" dirty="0" err="1" smtClean="0">
                <a:solidFill>
                  <a:srgbClr val="00B0F0"/>
                </a:solidFill>
                <a:cs typeface="mohammad bold art 1" pitchFamily="2" charset="-78"/>
              </a:rPr>
              <a:t>الأستاذ:محمد</a:t>
            </a:r>
            <a:r>
              <a:rPr lang="ar-TN" sz="2800" dirty="0" smtClean="0">
                <a:solidFill>
                  <a:srgbClr val="00B0F0"/>
                </a:solidFill>
                <a:cs typeface="mohammad bold art 1" pitchFamily="2" charset="-78"/>
              </a:rPr>
              <a:t> الهادي الكعبوري</a:t>
            </a:r>
            <a:r>
              <a:rPr lang="ar-TN" sz="2800" dirty="0" smtClean="0">
                <a:solidFill>
                  <a:prstClr val="black">
                    <a:tint val="75000"/>
                  </a:prstClr>
                </a:solidFill>
                <a:cs typeface="mohammad bold art 1" pitchFamily="2" charset="-78"/>
              </a:rPr>
              <a:t/>
            </a:r>
            <a:br>
              <a:rPr lang="ar-TN" sz="2800" dirty="0" smtClean="0">
                <a:solidFill>
                  <a:prstClr val="black">
                    <a:tint val="75000"/>
                  </a:prstClr>
                </a:solidFill>
                <a:cs typeface="mohammad bold art 1" pitchFamily="2" charset="-78"/>
              </a:rPr>
            </a:br>
            <a:r>
              <a:rPr lang="ar-TN" sz="2800" b="1" dirty="0" smtClean="0">
                <a:solidFill>
                  <a:srgbClr val="8064A2">
                    <a:lumMod val="40000"/>
                    <a:lumOff val="60000"/>
                  </a:srgbClr>
                </a:solidFill>
              </a:rPr>
              <a:t>السنة الدّراسية 2020_2021</a:t>
            </a:r>
            <a:br>
              <a:rPr lang="ar-TN" sz="2800" b="1" dirty="0" smtClean="0">
                <a:solidFill>
                  <a:srgbClr val="8064A2">
                    <a:lumMod val="40000"/>
                    <a:lumOff val="60000"/>
                  </a:srgbClr>
                </a:solidFill>
              </a:rPr>
            </a:br>
            <a:r>
              <a:rPr lang="ar-TN" sz="2800" b="1" dirty="0" smtClean="0">
                <a:solidFill>
                  <a:srgbClr val="8064A2">
                    <a:lumMod val="40000"/>
                    <a:lumOff val="60000"/>
                  </a:srgbClr>
                </a:solidFill>
              </a:rPr>
              <a:t> </a:t>
            </a:r>
            <a:r>
              <a:rPr lang="ar-TN" sz="2800" b="1" dirty="0" smtClean="0">
                <a:solidFill>
                  <a:prstClr val="black">
                    <a:tint val="75000"/>
                  </a:prstClr>
                </a:solidFill>
              </a:rPr>
              <a:t>المدرسة الإعدادية منزل جميل 2</a:t>
            </a:r>
            <a:endParaRPr lang="fr-FR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1359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71736" y="-23"/>
            <a:ext cx="6572264" cy="500065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ar-TN" sz="2800" b="1" dirty="0" smtClean="0">
                <a:solidFill>
                  <a:srgbClr val="FFFF00"/>
                </a:solidFill>
              </a:rPr>
              <a:t>الاستفهام</a:t>
            </a:r>
            <a:r>
              <a:rPr lang="ar-TN" sz="28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   </a:t>
            </a:r>
            <a:r>
              <a:rPr lang="ar-TN" sz="700" b="1" dirty="0" smtClean="0"/>
              <a:t>المستوى الدّراسي 9 أساسي</a:t>
            </a:r>
            <a:endParaRPr lang="fr-FR" sz="1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476672"/>
            <a:ext cx="9144000" cy="6381328"/>
          </a:xfrm>
          <a:solidFill>
            <a:schemeClr val="bg2">
              <a:lumMod val="25000"/>
            </a:schemeClr>
          </a:solidFill>
        </p:spPr>
        <p:txBody>
          <a:bodyPr>
            <a:normAutofit/>
          </a:bodyPr>
          <a:lstStyle/>
          <a:p>
            <a:r>
              <a:rPr lang="ar-TN" sz="6000" dirty="0" smtClean="0">
                <a:solidFill>
                  <a:schemeClr val="bg1">
                    <a:lumMod val="95000"/>
                  </a:schemeClr>
                </a:solidFill>
              </a:rPr>
              <a:t/>
            </a:r>
            <a:br>
              <a:rPr lang="ar-TN" sz="6000" dirty="0" smtClean="0">
                <a:solidFill>
                  <a:schemeClr val="bg1">
                    <a:lumMod val="95000"/>
                  </a:schemeClr>
                </a:solidFill>
              </a:rPr>
            </a:br>
            <a:r>
              <a:rPr lang="ar-TN" sz="6000" dirty="0" smtClean="0">
                <a:solidFill>
                  <a:schemeClr val="bg1">
                    <a:lumMod val="95000"/>
                  </a:schemeClr>
                </a:solidFill>
              </a:rPr>
              <a:t/>
            </a:r>
            <a:br>
              <a:rPr lang="ar-TN" sz="6000" dirty="0" smtClean="0">
                <a:solidFill>
                  <a:schemeClr val="bg1">
                    <a:lumMod val="95000"/>
                  </a:schemeClr>
                </a:solidFill>
              </a:rPr>
            </a:br>
            <a:r>
              <a:rPr lang="ar-TN" sz="9600" dirty="0" smtClean="0">
                <a:solidFill>
                  <a:schemeClr val="bg1">
                    <a:lumMod val="95000"/>
                  </a:schemeClr>
                </a:solidFill>
              </a:rPr>
              <a:t>دلالة أسماء الاستفهام:</a:t>
            </a:r>
            <a:r>
              <a:rPr lang="ar-TN" sz="4400" dirty="0" smtClean="0">
                <a:solidFill>
                  <a:schemeClr val="bg1">
                    <a:lumMod val="95000"/>
                  </a:schemeClr>
                </a:solidFill>
              </a:rPr>
              <a:t>.</a:t>
            </a:r>
            <a:endParaRPr lang="fr-FR" sz="60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0" y="0"/>
            <a:ext cx="2555776" cy="476672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TN" sz="2800" dirty="0" err="1" smtClean="0">
                <a:solidFill>
                  <a:srgbClr val="00B0F0"/>
                </a:solidFill>
                <a:cs typeface="mohammad bold art 1" pitchFamily="2" charset="-78"/>
              </a:rPr>
              <a:t>الأستاذ:محمد</a:t>
            </a:r>
            <a:r>
              <a:rPr lang="ar-TN" sz="2800" dirty="0" smtClean="0">
                <a:solidFill>
                  <a:srgbClr val="00B0F0"/>
                </a:solidFill>
                <a:cs typeface="mohammad bold art 1" pitchFamily="2" charset="-78"/>
              </a:rPr>
              <a:t> الهادي الكعبوري</a:t>
            </a:r>
            <a:r>
              <a:rPr lang="ar-TN" sz="2800" dirty="0" smtClean="0">
                <a:solidFill>
                  <a:prstClr val="black">
                    <a:tint val="75000"/>
                  </a:prstClr>
                </a:solidFill>
                <a:cs typeface="mohammad bold art 1" pitchFamily="2" charset="-78"/>
              </a:rPr>
              <a:t/>
            </a:r>
            <a:br>
              <a:rPr lang="ar-TN" sz="2800" dirty="0" smtClean="0">
                <a:solidFill>
                  <a:prstClr val="black">
                    <a:tint val="75000"/>
                  </a:prstClr>
                </a:solidFill>
                <a:cs typeface="mohammad bold art 1" pitchFamily="2" charset="-78"/>
              </a:rPr>
            </a:br>
            <a:r>
              <a:rPr lang="ar-TN" sz="2800" b="1" dirty="0" smtClean="0">
                <a:solidFill>
                  <a:srgbClr val="8064A2">
                    <a:lumMod val="40000"/>
                    <a:lumOff val="60000"/>
                  </a:srgbClr>
                </a:solidFill>
              </a:rPr>
              <a:t>السنة الدّراسية 2020_2021</a:t>
            </a:r>
            <a:br>
              <a:rPr lang="ar-TN" sz="2800" b="1" dirty="0" smtClean="0">
                <a:solidFill>
                  <a:srgbClr val="8064A2">
                    <a:lumMod val="40000"/>
                    <a:lumOff val="60000"/>
                  </a:srgbClr>
                </a:solidFill>
              </a:rPr>
            </a:br>
            <a:r>
              <a:rPr lang="ar-TN" sz="2800" b="1" dirty="0" smtClean="0">
                <a:solidFill>
                  <a:srgbClr val="8064A2">
                    <a:lumMod val="40000"/>
                    <a:lumOff val="60000"/>
                  </a:srgbClr>
                </a:solidFill>
              </a:rPr>
              <a:t> </a:t>
            </a:r>
            <a:r>
              <a:rPr lang="ar-TN" sz="2800" b="1" dirty="0" smtClean="0">
                <a:solidFill>
                  <a:prstClr val="black">
                    <a:tint val="75000"/>
                  </a:prstClr>
                </a:solidFill>
              </a:rPr>
              <a:t>المدرسة الإعدادية منزل جميل 2</a:t>
            </a:r>
            <a:endParaRPr lang="fr-FR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916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428860" y="-23"/>
            <a:ext cx="6715140" cy="500066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ar-TN" sz="3600" b="1" dirty="0" smtClean="0">
                <a:solidFill>
                  <a:srgbClr val="FFFF00"/>
                </a:solidFill>
              </a:rPr>
              <a:t>الاستفهام</a:t>
            </a:r>
            <a:r>
              <a:rPr lang="ar-TN" sz="36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   </a:t>
            </a:r>
            <a:r>
              <a:rPr lang="ar-TN" sz="900" b="1" dirty="0" smtClean="0"/>
              <a:t>المستوى الدّراسي 9 أساسي</a:t>
            </a:r>
            <a:endParaRPr lang="fr-FR" sz="2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928670"/>
            <a:ext cx="9144000" cy="2286016"/>
          </a:xfrm>
        </p:spPr>
        <p:txBody>
          <a:bodyPr>
            <a:noAutofit/>
          </a:bodyPr>
          <a:lstStyle/>
          <a:p>
            <a:pPr algn="r"/>
            <a:r>
              <a:rPr lang="ar-TN" sz="7200" u="sng" dirty="0" smtClean="0">
                <a:solidFill>
                  <a:srgbClr val="002060"/>
                </a:solidFill>
              </a:rPr>
              <a:t>الاستفهام بالأسماء:</a:t>
            </a:r>
            <a:endParaRPr lang="fr-FR" sz="7200" dirty="0"/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0" y="1357298"/>
            <a:ext cx="9144000" cy="5500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992886"/>
              </p:ext>
            </p:extLst>
          </p:nvPr>
        </p:nvGraphicFramePr>
        <p:xfrm>
          <a:off x="0" y="500048"/>
          <a:ext cx="9143999" cy="6357946"/>
        </p:xfrm>
        <a:graphic>
          <a:graphicData uri="http://schemas.openxmlformats.org/drawingml/2006/table">
            <a:tbl>
              <a:tblPr/>
              <a:tblGrid>
                <a:gridCol w="3517986"/>
                <a:gridCol w="3519138"/>
                <a:gridCol w="2106875"/>
              </a:tblGrid>
              <a:tr h="3633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16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F_Taif Normal"/>
                        </a:rPr>
                        <a:t>معنى اسم الاستفهام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16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F_Taif Normal"/>
                        </a:rPr>
                        <a:t>الوظيفة النحوية  لاسم الاستفهام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16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F_Taif Normal"/>
                        </a:rPr>
                        <a:t>الجملة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99553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1010" algn="l"/>
                          <a:tab pos="3416935" algn="r"/>
                        </a:tabLst>
                      </a:pPr>
                      <a:endParaRPr lang="ar-TN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1010" algn="l"/>
                          <a:tab pos="3416935" algn="r"/>
                        </a:tabLst>
                      </a:pPr>
                      <a:endParaRPr lang="ar-TN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 u="sng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من</a:t>
                      </a:r>
                      <a:r>
                        <a:rPr lang="ar-TN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أنت ؟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99553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1010" algn="l"/>
                          <a:tab pos="3416935" algn="r"/>
                        </a:tabLst>
                      </a:pPr>
                      <a:endParaRPr lang="ar-TN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1010" algn="l"/>
                          <a:tab pos="3416935" algn="r"/>
                        </a:tabLst>
                      </a:pPr>
                      <a:endParaRPr lang="ar-TN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 u="sng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ما </a:t>
                      </a:r>
                      <a:r>
                        <a:rPr lang="ar-TN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حاجتك ؟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99553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1010" algn="l"/>
                          <a:tab pos="3416935" algn="r"/>
                        </a:tabLst>
                      </a:pPr>
                      <a:endParaRPr lang="ar-TN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1010" algn="l"/>
                          <a:tab pos="3416935" algn="r"/>
                        </a:tabLst>
                      </a:pPr>
                      <a:endParaRPr lang="ar-TN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ar-TN" sz="2000" b="1" u="sng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أيّ</a:t>
                      </a:r>
                      <a:r>
                        <a:rPr lang="ar-TN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هم أمير المؤمنين ؟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99553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1010" algn="l"/>
                          <a:tab pos="3416935" algn="r"/>
                        </a:tabLst>
                      </a:pPr>
                      <a:endParaRPr lang="ar-TN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1010" algn="l"/>
                          <a:tab pos="3416935" algn="r"/>
                        </a:tabLst>
                      </a:pPr>
                      <a:endParaRPr lang="ar-TN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 u="sng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من </a:t>
                      </a:r>
                      <a:r>
                        <a:rPr lang="ar-TN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رفض الهديّة ؟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99553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1010" algn="l"/>
                          <a:tab pos="3416935" algn="r"/>
                        </a:tabLst>
                      </a:pPr>
                      <a:endParaRPr lang="ar-TN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1010" algn="l"/>
                          <a:tab pos="3416935" algn="r"/>
                        </a:tabLst>
                      </a:pPr>
                      <a:endParaRPr lang="ar-TN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 u="sng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كيف</a:t>
                      </a:r>
                      <a:r>
                        <a:rPr lang="ar-TN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حالك؟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99553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1010" algn="l"/>
                          <a:tab pos="3416935" algn="r"/>
                        </a:tabLst>
                      </a:pPr>
                      <a:endParaRPr lang="ar-TN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1010" algn="l"/>
                          <a:tab pos="3416935" algn="r"/>
                        </a:tabLst>
                      </a:pPr>
                      <a:endParaRPr lang="ar-TN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 u="sng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كيف</a:t>
                      </a:r>
                      <a:r>
                        <a:rPr lang="ar-TN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دخل </a:t>
                      </a:r>
                      <a:r>
                        <a:rPr lang="ar-TN" sz="2000" b="1" dirty="0" err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الفضيل</a:t>
                      </a:r>
                      <a:r>
                        <a:rPr lang="ar-TN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؟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99553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1010" algn="l"/>
                          <a:tab pos="3416935" algn="r"/>
                        </a:tabLst>
                      </a:pPr>
                      <a:endParaRPr lang="ar-TN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1010" algn="l"/>
                          <a:tab pos="3416935" algn="r"/>
                        </a:tabLst>
                      </a:pPr>
                      <a:endParaRPr lang="ar-TN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 u="sng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أين</a:t>
                      </a:r>
                      <a:r>
                        <a:rPr lang="ar-TN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يسكن الرشيد ؟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99553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1010" algn="l"/>
                          <a:tab pos="3416935" algn="r"/>
                        </a:tabLst>
                      </a:pPr>
                      <a:endParaRPr lang="ar-TN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1010" algn="l"/>
                          <a:tab pos="3416935" algn="r"/>
                        </a:tabLst>
                      </a:pPr>
                      <a:endParaRPr lang="ar-TN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 u="sng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أين</a:t>
                      </a:r>
                      <a:r>
                        <a:rPr lang="ar-TN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بغداد ؟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99553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1010" algn="l"/>
                          <a:tab pos="3416935" algn="r"/>
                        </a:tabLst>
                      </a:pPr>
                      <a:endParaRPr lang="ar-TN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1010" algn="l"/>
                          <a:tab pos="3416935" algn="r"/>
                        </a:tabLst>
                      </a:pPr>
                      <a:endParaRPr lang="ar-TN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 u="sng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متى</a:t>
                      </a:r>
                      <a:r>
                        <a:rPr lang="ar-TN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عاش الرشيد ؟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99553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1010" algn="l"/>
                          <a:tab pos="3416935" algn="r"/>
                        </a:tabLst>
                      </a:pPr>
                      <a:endParaRPr lang="ar-TN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1010" algn="l"/>
                          <a:tab pos="3416935" algn="r"/>
                        </a:tabLst>
                      </a:pPr>
                      <a:endParaRPr lang="ar-TN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 u="sng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متى</a:t>
                      </a:r>
                      <a:r>
                        <a:rPr lang="ar-TN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لقاؤنا ؟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99553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1010" algn="l"/>
                          <a:tab pos="3416935" algn="r"/>
                        </a:tabLst>
                      </a:pPr>
                      <a:endParaRPr lang="ar-TN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1010" algn="l"/>
                          <a:tab pos="3416935" algn="r"/>
                        </a:tabLst>
                      </a:pPr>
                      <a:endParaRPr lang="ar-TN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 u="sng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كم</a:t>
                      </a:r>
                      <a:r>
                        <a:rPr lang="ar-TN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عيالك ؟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99553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1010" algn="l"/>
                          <a:tab pos="3416935" algn="r"/>
                        </a:tabLst>
                      </a:pPr>
                      <a:endParaRPr lang="ar-TN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1010" algn="l"/>
                          <a:tab pos="3416935" algn="r"/>
                        </a:tabLst>
                      </a:pPr>
                      <a:endParaRPr lang="ar-TN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TN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ar-TN" sz="2000" b="1" u="sng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كم</a:t>
                      </a:r>
                      <a:r>
                        <a:rPr lang="ar-TN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كتابا قرأت ؟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3786182" y="857232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400" b="1" dirty="0" smtClean="0">
                <a:solidFill>
                  <a:srgbClr val="FFFF00"/>
                </a:solidFill>
              </a:rPr>
              <a:t>خبر مقدم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57158" y="857232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400" b="1" dirty="0" smtClean="0">
                <a:solidFill>
                  <a:srgbClr val="FFFF00"/>
                </a:solidFill>
              </a:rPr>
              <a:t>الاستفهام عن العاقل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3929058" y="1428736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400" b="1" dirty="0" smtClean="0">
                <a:solidFill>
                  <a:srgbClr val="FFFF00"/>
                </a:solidFill>
              </a:rPr>
              <a:t>خبر مقدّم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0" y="1428736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400" b="1" dirty="0" smtClean="0">
                <a:solidFill>
                  <a:srgbClr val="FFFF00"/>
                </a:solidFill>
              </a:rPr>
              <a:t>الاستفهام عن غير العاقل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3786182" y="1857364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400" b="1" dirty="0" smtClean="0">
                <a:solidFill>
                  <a:srgbClr val="FFFF00"/>
                </a:solidFill>
              </a:rPr>
              <a:t>مضاف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285720" y="1857364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400" b="1" dirty="0" smtClean="0">
                <a:solidFill>
                  <a:srgbClr val="FFFF00"/>
                </a:solidFill>
              </a:rPr>
              <a:t>طلب تعيين العاقل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3786182" y="2357430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400" b="1" dirty="0" smtClean="0">
                <a:solidFill>
                  <a:srgbClr val="FFFF00"/>
                </a:solidFill>
              </a:rPr>
              <a:t>مبتدأ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357158" y="2428868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400" b="1" dirty="0" smtClean="0">
                <a:solidFill>
                  <a:srgbClr val="FFFF00"/>
                </a:solidFill>
              </a:rPr>
              <a:t>الاستفهام عن العاقل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3786182" y="2857496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400" b="1" dirty="0" smtClean="0">
                <a:solidFill>
                  <a:srgbClr val="FFFF00"/>
                </a:solidFill>
              </a:rPr>
              <a:t> خبر مقدّم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285720" y="2928934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400" b="1" dirty="0" smtClean="0">
                <a:solidFill>
                  <a:srgbClr val="FFFF00"/>
                </a:solidFill>
              </a:rPr>
              <a:t>الاستفهام عن الكيفية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3786182" y="3429000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400" b="1" dirty="0" smtClean="0">
                <a:solidFill>
                  <a:srgbClr val="FFFF00"/>
                </a:solidFill>
              </a:rPr>
              <a:t>حال ....مفعول مطلق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285720" y="3429000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400" b="1" dirty="0" smtClean="0">
                <a:solidFill>
                  <a:srgbClr val="FFFF00"/>
                </a:solidFill>
              </a:rPr>
              <a:t>الاستفهام عن الكيفية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3929058" y="3857628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400" b="1" dirty="0" smtClean="0">
                <a:solidFill>
                  <a:srgbClr val="FFFF00"/>
                </a:solidFill>
              </a:rPr>
              <a:t>مفعول فيه للمكان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0" y="3857628"/>
            <a:ext cx="3635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400" b="1" dirty="0" smtClean="0">
                <a:solidFill>
                  <a:srgbClr val="FFFF00"/>
                </a:solidFill>
              </a:rPr>
              <a:t>الاستفهام عن الظّرفية المكانيّة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3786182" y="4429132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400" b="1" dirty="0" smtClean="0">
                <a:solidFill>
                  <a:srgbClr val="FFFF00"/>
                </a:solidFill>
              </a:rPr>
              <a:t>خبر مقدم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0" y="4429132"/>
            <a:ext cx="3428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400" b="1" dirty="0" smtClean="0">
                <a:solidFill>
                  <a:srgbClr val="FFFF00"/>
                </a:solidFill>
              </a:rPr>
              <a:t>الاستفهام عن الظّرفيّة المكانيّة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3786182" y="4929198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400" b="1" dirty="0" smtClean="0">
                <a:solidFill>
                  <a:srgbClr val="FFFF00"/>
                </a:solidFill>
              </a:rPr>
              <a:t>مفعول فيه للزمان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0" y="4857760"/>
            <a:ext cx="3428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400" b="1" dirty="0" smtClean="0">
                <a:solidFill>
                  <a:srgbClr val="FFFF00"/>
                </a:solidFill>
              </a:rPr>
              <a:t>الاستفهام عن الظّرفيّة الزمانيّة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3786182" y="5429264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400" b="1" dirty="0" smtClean="0">
                <a:solidFill>
                  <a:srgbClr val="FFFF00"/>
                </a:solidFill>
              </a:rPr>
              <a:t>خبر مقدم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0" y="5429264"/>
            <a:ext cx="3428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400" b="1" dirty="0" smtClean="0">
                <a:solidFill>
                  <a:srgbClr val="FFFF00"/>
                </a:solidFill>
              </a:rPr>
              <a:t>الاستفهام عن الظّرفيّة الزمانيّة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3857620" y="5929330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400" b="1" dirty="0" smtClean="0">
                <a:solidFill>
                  <a:srgbClr val="FFFF00"/>
                </a:solidFill>
              </a:rPr>
              <a:t>خبر مقدم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285720" y="5857892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400" b="1" dirty="0" smtClean="0">
                <a:solidFill>
                  <a:srgbClr val="FFFF00"/>
                </a:solidFill>
              </a:rPr>
              <a:t>الاستفهام عن الكمّيّة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3929058" y="6396335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400" b="1" dirty="0" smtClean="0">
                <a:solidFill>
                  <a:srgbClr val="FFFF00"/>
                </a:solidFill>
              </a:rPr>
              <a:t>مميّز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500034" y="6396335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400" b="1" dirty="0" smtClean="0">
                <a:solidFill>
                  <a:srgbClr val="FFFF00"/>
                </a:solidFill>
              </a:rPr>
              <a:t>الاستفهام عن الكمّيّة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34" name="Sous-titre 2"/>
          <p:cNvSpPr txBox="1">
            <a:spLocks/>
          </p:cNvSpPr>
          <p:nvPr/>
        </p:nvSpPr>
        <p:spPr>
          <a:xfrm>
            <a:off x="-62978" y="0"/>
            <a:ext cx="2555776" cy="476672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TN" sz="2800" dirty="0" err="1" smtClean="0">
                <a:solidFill>
                  <a:srgbClr val="00B0F0"/>
                </a:solidFill>
                <a:cs typeface="mohammad bold art 1" pitchFamily="2" charset="-78"/>
              </a:rPr>
              <a:t>الأستاذ:محمد</a:t>
            </a:r>
            <a:r>
              <a:rPr lang="ar-TN" sz="2800" dirty="0" smtClean="0">
                <a:solidFill>
                  <a:srgbClr val="00B0F0"/>
                </a:solidFill>
                <a:cs typeface="mohammad bold art 1" pitchFamily="2" charset="-78"/>
              </a:rPr>
              <a:t> الهادي الكعبوري</a:t>
            </a:r>
            <a:r>
              <a:rPr lang="ar-TN" sz="2800" dirty="0" smtClean="0">
                <a:cs typeface="mohammad bold art 1" pitchFamily="2" charset="-78"/>
              </a:rPr>
              <a:t/>
            </a:r>
            <a:br>
              <a:rPr lang="ar-TN" sz="2800" dirty="0" smtClean="0">
                <a:cs typeface="mohammad bold art 1" pitchFamily="2" charset="-78"/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السنة الدّراسية 2020_2021</a:t>
            </a:r>
            <a:b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</a:br>
            <a:r>
              <a:rPr lang="ar-TN" sz="28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ar-TN" sz="2800" b="1" dirty="0" smtClean="0"/>
              <a:t>المدرسة الإعدادية منزل جميل 2</a:t>
            </a:r>
            <a:endParaRPr lang="fr-FR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4053</TotalTime>
  <Words>1172</Words>
  <Application>Microsoft Office PowerPoint</Application>
  <PresentationFormat>Affichage à l'écran (4:3)</PresentationFormat>
  <Paragraphs>316</Paragraphs>
  <Slides>23</Slides>
  <Notes>23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Thème Office</vt:lpstr>
      <vt:lpstr> الاستفهام  أبنيته ومعانيه المستوى الدّراسي 9 أساسي</vt:lpstr>
      <vt:lpstr>الاستفهام    المستوى الدّراسي 9 أساسي</vt:lpstr>
      <vt:lpstr>الاستفهام    المستوى الدّراسي 9 أساسي</vt:lpstr>
      <vt:lpstr>الاستفهام    المستوى الدّراسي 9 أساسي</vt:lpstr>
      <vt:lpstr>Présentation PowerPoint</vt:lpstr>
      <vt:lpstr>الاستفهام    المستوى الدّراسي 9 أساسي</vt:lpstr>
      <vt:lpstr>الاستفهام    المستوى الدّراسي 9 أساسي</vt:lpstr>
      <vt:lpstr>الاستفهام    المستوى الدّراسي 9 أساسي</vt:lpstr>
      <vt:lpstr>الاستفهام    المستوى الدّراسي 9 أساسي</vt:lpstr>
      <vt:lpstr>الاستفهام    المستوى الدّراسي 9 أساسي</vt:lpstr>
      <vt:lpstr>الاستفهام    المستوى الدّراسي 9 أساسي</vt:lpstr>
      <vt:lpstr>الاستفهام    المستوى الدّراسي 9 أساسي</vt:lpstr>
      <vt:lpstr>الاستفهام    المستوى الدّراسي 9 أساسي</vt:lpstr>
      <vt:lpstr>الاستفهام    المستوى الدّراسي 9 أساسي</vt:lpstr>
      <vt:lpstr>الاستفهام    المستوى الدّراسي 9 أساسي</vt:lpstr>
      <vt:lpstr>الاستفهام    المستوى الدّراسي 9 أساسي</vt:lpstr>
      <vt:lpstr>الاستفهام    المستوى الدّراسي 9 أساسي</vt:lpstr>
      <vt:lpstr>الاستفهام    المستوى الدّراسي 9 أساسي</vt:lpstr>
      <vt:lpstr>الاستفهام    المستوى الدّراسي 9 أساسي</vt:lpstr>
      <vt:lpstr>الاستفهام    المستوى الدّراسي 9 أساسي</vt:lpstr>
      <vt:lpstr>الاستفهام    المستوى الدّراسي 9 أساسي</vt:lpstr>
      <vt:lpstr>الاستفهام    المستوى الدّراسي 9 أساسي</vt:lpstr>
      <vt:lpstr>الاستفهام    المستوى الدّراسي 9 أساسي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الصفة المشبهة</dc:title>
  <dc:creator>kaabouri</dc:creator>
  <cp:keywords>الاستفهام;أسماء الاستفهام;حروف الاستفهام</cp:keywords>
  <cp:lastModifiedBy>Utilisateur Windows</cp:lastModifiedBy>
  <cp:revision>248</cp:revision>
  <dcterms:created xsi:type="dcterms:W3CDTF">2010-10-18T19:16:24Z</dcterms:created>
  <dcterms:modified xsi:type="dcterms:W3CDTF">2021-02-22T19:25:17Z</dcterms:modified>
</cp:coreProperties>
</file>