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6" r:id="rId3"/>
    <p:sldId id="285" r:id="rId4"/>
    <p:sldId id="284" r:id="rId5"/>
    <p:sldId id="286" r:id="rId6"/>
    <p:sldId id="287" r:id="rId7"/>
    <p:sldId id="268" r:id="rId8"/>
    <p:sldId id="288" r:id="rId9"/>
    <p:sldId id="289" r:id="rId10"/>
    <p:sldId id="27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413" autoAdjust="0"/>
  </p:normalViewPr>
  <p:slideViewPr>
    <p:cSldViewPr>
      <p:cViewPr>
        <p:scale>
          <a:sx n="33" d="100"/>
          <a:sy n="33" d="100"/>
        </p:scale>
        <p:origin x="-1566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D2CCA-F085-4AE3-84A3-623CE12CF687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9C6A3-5191-435C-97BE-7359B1FD2D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FAE3FC-A5B9-45B9-8D6E-02002673E3BA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mosad.com/index33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71876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TN" sz="5400" b="1" dirty="0" smtClean="0"/>
              <a:t> </a:t>
            </a:r>
            <a:r>
              <a:rPr lang="ar-TN" sz="13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المقاربة </a:t>
            </a:r>
            <a:r>
              <a:rPr lang="ar-TN" sz="138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و</a:t>
            </a:r>
            <a:r>
              <a:rPr lang="ar-TN" sz="13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الشروع</a:t>
            </a:r>
            <a:r>
              <a:rPr lang="ar-TN" sz="5400" b="1" dirty="0" smtClean="0"/>
              <a:t/>
            </a:r>
            <a:br>
              <a:rPr lang="ar-TN" sz="5400" b="1" dirty="0" smtClean="0"/>
            </a:br>
            <a:r>
              <a:rPr lang="ar-TN" sz="7200" b="1" dirty="0" smtClean="0">
                <a:solidFill>
                  <a:schemeClr val="tx2">
                    <a:lumMod val="50000"/>
                  </a:schemeClr>
                </a:solidFill>
                <a:cs typeface="Andalus" pitchFamily="2" charset="-78"/>
              </a:rPr>
              <a:t> </a:t>
            </a:r>
            <a:r>
              <a:rPr lang="ar-TN" sz="5400" b="1" dirty="0" smtClean="0">
                <a:solidFill>
                  <a:srgbClr val="FFFF00"/>
                </a:solidFill>
                <a:latin typeface="Tahoma" pitchFamily="34" charset="0"/>
                <a:ea typeface="Arial Unicode MS" pitchFamily="34" charset="-128"/>
                <a:cs typeface="Tahoma" pitchFamily="34" charset="0"/>
              </a:rPr>
              <a:t>8أساسي</a:t>
            </a:r>
            <a:endParaRPr lang="fr-FR" sz="5400" b="1" dirty="0">
              <a:solidFill>
                <a:srgbClr val="FFFF00"/>
              </a:solidFill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4500570"/>
            <a:ext cx="7500990" cy="2000264"/>
          </a:xfrm>
        </p:spPr>
        <p:txBody>
          <a:bodyPr>
            <a:normAutofit/>
          </a:bodyPr>
          <a:lstStyle/>
          <a:p>
            <a:pPr algn="ctr"/>
            <a:r>
              <a:rPr lang="ar-TN" sz="2800" dirty="0" smtClean="0">
                <a:solidFill>
                  <a:srgbClr val="00B0F0"/>
                </a:solidFill>
              </a:rPr>
              <a:t>الأستاذ:محمد الهادي </a:t>
            </a:r>
            <a:r>
              <a:rPr lang="ar-TN" sz="2800" dirty="0" err="1" smtClean="0">
                <a:solidFill>
                  <a:srgbClr val="00B0F0"/>
                </a:solidFill>
              </a:rPr>
              <a:t>الكعبوري</a:t>
            </a:r>
            <a:r>
              <a:rPr lang="ar-TN" sz="2800" dirty="0" smtClean="0"/>
              <a:t/>
            </a:r>
            <a:br>
              <a:rPr lang="ar-TN" sz="2800" dirty="0" smtClean="0"/>
            </a:br>
            <a:r>
              <a:rPr lang="ar-TN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2011_2012</a:t>
            </a:r>
            <a:br>
              <a:rPr lang="ar-TN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dirty="0" smtClean="0"/>
              <a:t>المدرسة الإعدادية منزل جميل 2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500042"/>
          <a:ext cx="9144000" cy="1900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80409">
                <a:tc>
                  <a:txBody>
                    <a:bodyPr/>
                    <a:lstStyle/>
                    <a:p>
                      <a:pPr algn="ctr"/>
                      <a:r>
                        <a:rPr lang="ar-TN" sz="2800" dirty="0" smtClean="0"/>
                        <a:t>موارد المقاربة </a:t>
                      </a:r>
                      <a:r>
                        <a:rPr lang="ar-TN" sz="2800" dirty="0" err="1" smtClean="0"/>
                        <a:t>و</a:t>
                      </a:r>
                      <a:r>
                        <a:rPr lang="ar-TN" sz="2800" dirty="0" smtClean="0"/>
                        <a:t> الشروع</a:t>
                      </a:r>
                      <a:endParaRPr lang="fr-FR" sz="2800" dirty="0"/>
                    </a:p>
                  </a:txBody>
                  <a:tcPr/>
                </a:tc>
              </a:tr>
              <a:tr h="122004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hlinkClick r:id="rId3"/>
                        </a:rPr>
                        <a:t>http://www.drmosad.com/index33.htm</a:t>
                      </a:r>
                      <a:r>
                        <a:rPr lang="ar-TN" sz="2800" dirty="0" smtClean="0"/>
                        <a:t/>
                      </a:r>
                      <a:br>
                        <a:rPr lang="ar-TN" sz="2800" dirty="0" smtClean="0"/>
                      </a:b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ous-titre 2"/>
          <p:cNvSpPr txBox="1">
            <a:spLocks/>
          </p:cNvSpPr>
          <p:nvPr/>
        </p:nvSpPr>
        <p:spPr>
          <a:xfrm>
            <a:off x="0" y="0"/>
            <a:ext cx="2571736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571736" y="-23"/>
            <a:ext cx="6572264" cy="500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المقاربة و الشروع</a:t>
            </a:r>
            <a:r>
              <a:rPr kumimoji="0" lang="ar-TN" sz="7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المستوى الدّراسي 8أساسي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المقاربة </a:t>
            </a:r>
            <a:r>
              <a:rPr lang="ar-TN" sz="2800" b="1" dirty="0" err="1" smtClean="0">
                <a:solidFill>
                  <a:srgbClr val="FFFF00"/>
                </a:solidFill>
              </a:rPr>
              <a:t>و</a:t>
            </a:r>
            <a:r>
              <a:rPr lang="ar-TN" sz="2800" b="1" dirty="0" smtClean="0">
                <a:solidFill>
                  <a:srgbClr val="FFFF00"/>
                </a:solidFill>
              </a:rPr>
              <a:t> </a:t>
            </a:r>
            <a:r>
              <a:rPr lang="ar-TN" sz="2800" b="1" dirty="0" err="1" smtClean="0">
                <a:solidFill>
                  <a:srgbClr val="FFFF00"/>
                </a:solidFill>
              </a:rPr>
              <a:t>الشروع</a:t>
            </a:r>
            <a:r>
              <a:rPr lang="ar-TN" sz="700" b="1" dirty="0" err="1" smtClean="0"/>
              <a:t>المستوى</a:t>
            </a:r>
            <a:r>
              <a:rPr lang="ar-TN" sz="700" b="1" dirty="0" smtClean="0"/>
              <a:t> الدّراسي 8أساسي</a:t>
            </a:r>
            <a:endParaRPr lang="fr-FR" sz="16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0"/>
            <a:ext cx="2571736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891" y="485974"/>
            <a:ext cx="9149891" cy="63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TN" sz="4400" dirty="0" smtClean="0">
                <a:solidFill>
                  <a:schemeClr val="bg1"/>
                </a:solidFill>
                <a:cs typeface="AF_Taif Normal" pitchFamily="2" charset="-78"/>
              </a:rPr>
              <a:t>هل غربت الشمس؟</a:t>
            </a:r>
            <a:endParaRPr lang="fr-FR" sz="4400" dirty="0">
              <a:solidFill>
                <a:schemeClr val="bg1"/>
              </a:solidFill>
              <a:cs typeface="AF_Taif Normal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المقاربة </a:t>
            </a:r>
            <a:r>
              <a:rPr lang="ar-TN" sz="2800" b="1" dirty="0" err="1" smtClean="0">
                <a:solidFill>
                  <a:srgbClr val="FFFF00"/>
                </a:solidFill>
              </a:rPr>
              <a:t>و</a:t>
            </a:r>
            <a:r>
              <a:rPr lang="ar-TN" sz="2800" b="1" dirty="0" smtClean="0">
                <a:solidFill>
                  <a:srgbClr val="FFFF00"/>
                </a:solidFill>
              </a:rPr>
              <a:t> </a:t>
            </a:r>
            <a:r>
              <a:rPr lang="ar-TN" sz="2800" b="1" dirty="0" err="1" smtClean="0">
                <a:solidFill>
                  <a:srgbClr val="FFFF00"/>
                </a:solidFill>
              </a:rPr>
              <a:t>الشروع</a:t>
            </a:r>
            <a:r>
              <a:rPr lang="ar-TN" sz="700" b="1" dirty="0" err="1" smtClean="0"/>
              <a:t>المستوى</a:t>
            </a:r>
            <a:r>
              <a:rPr lang="ar-TN" sz="700" b="1" dirty="0" smtClean="0"/>
              <a:t> الدّراسي 8أساسي</a:t>
            </a:r>
            <a:endParaRPr lang="fr-FR" sz="16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0"/>
            <a:ext cx="2571736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 rot="21600000">
            <a:off x="0" y="483651"/>
            <a:ext cx="9144000" cy="637434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  <a:t/>
            </a:r>
            <a:b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</a:br>
            <a: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  <a:t>كادت الشمس تغرب.</a:t>
            </a:r>
            <a:b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</a:br>
            <a: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  <a:t/>
            </a:r>
            <a:b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</a:br>
            <a: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  <a:t/>
            </a:r>
            <a:br>
              <a:rPr lang="ar-TN" sz="4000" dirty="0" smtClean="0">
                <a:solidFill>
                  <a:schemeClr val="bg1"/>
                </a:solidFill>
                <a:cs typeface="AF_Taif Normal" pitchFamily="2" charset="-78"/>
              </a:rPr>
            </a:br>
            <a:endParaRPr lang="ar-TN" sz="4000" dirty="0" smtClean="0">
              <a:solidFill>
                <a:schemeClr val="bg1"/>
              </a:solidFill>
              <a:cs typeface="AF_Taif Normal" pitchFamily="2" charset="-78"/>
            </a:endParaRPr>
          </a:p>
          <a:p>
            <a:endParaRPr lang="ar-TN" sz="4000" dirty="0" smtClean="0"/>
          </a:p>
          <a:p>
            <a:endParaRPr lang="ar-TN" sz="4000" dirty="0" smtClean="0"/>
          </a:p>
          <a:p>
            <a:endParaRPr lang="ar-TN" sz="4000" dirty="0" smtClean="0"/>
          </a:p>
          <a:p>
            <a:endParaRPr lang="ar-TN" sz="4000" dirty="0" smtClean="0"/>
          </a:p>
          <a:p>
            <a:endParaRPr lang="fr-FR" sz="4000" dirty="0"/>
          </a:p>
        </p:txBody>
      </p:sp>
      <p:sp>
        <p:nvSpPr>
          <p:cNvPr id="11" name="Flèche gauche 10"/>
          <p:cNvSpPr/>
          <p:nvPr/>
        </p:nvSpPr>
        <p:spPr>
          <a:xfrm>
            <a:off x="1714480" y="5214950"/>
            <a:ext cx="6357982" cy="785818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643702" y="456247"/>
            <a:ext cx="250029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ar-TN" sz="3200" dirty="0" smtClean="0">
                <a:solidFill>
                  <a:srgbClr val="FFFF00"/>
                </a:solidFill>
              </a:rPr>
              <a:t>الحدث (الغروب)</a:t>
            </a: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ar-TN" sz="3600" dirty="0" smtClean="0">
                <a:solidFill>
                  <a:schemeClr val="bg1"/>
                </a:solidFill>
              </a:rPr>
              <a:t>الزمن               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14480" y="2928934"/>
            <a:ext cx="6643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4800" b="1" dirty="0" smtClean="0">
                <a:solidFill>
                  <a:srgbClr val="FFFF00"/>
                </a:solidFill>
              </a:rPr>
              <a:t>أ                           </a:t>
            </a:r>
            <a:r>
              <a:rPr lang="ar-TN" sz="4800" b="1" dirty="0" err="1" smtClean="0">
                <a:solidFill>
                  <a:srgbClr val="FFFF00"/>
                </a:solidFill>
              </a:rPr>
              <a:t>ب</a:t>
            </a:r>
            <a:r>
              <a:rPr lang="ar-TN" sz="4800" b="1" dirty="0" smtClean="0">
                <a:solidFill>
                  <a:srgbClr val="FFFF00"/>
                </a:solidFill>
              </a:rPr>
              <a:t>     ج</a:t>
            </a:r>
            <a:endParaRPr lang="fr-FR" sz="4800" b="1" dirty="0">
              <a:solidFill>
                <a:srgbClr val="FFFF00"/>
              </a:solidFill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7858148" y="3857628"/>
            <a:ext cx="402909" cy="128588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3000364" y="3857628"/>
            <a:ext cx="402909" cy="128588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7" name="Flèche vers le bas 16"/>
          <p:cNvSpPr/>
          <p:nvPr/>
        </p:nvSpPr>
        <p:spPr>
          <a:xfrm>
            <a:off x="1643042" y="3857628"/>
            <a:ext cx="402909" cy="128588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rot="5400000">
            <a:off x="4858546" y="471409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071802" y="5429264"/>
            <a:ext cx="50006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Soleil 24"/>
          <p:cNvSpPr/>
          <p:nvPr/>
        </p:nvSpPr>
        <p:spPr>
          <a:xfrm>
            <a:off x="7643834" y="428604"/>
            <a:ext cx="1500166" cy="164307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3616"/>
            <a:ext cx="1643073" cy="2214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Lune 25"/>
          <p:cNvSpPr/>
          <p:nvPr/>
        </p:nvSpPr>
        <p:spPr>
          <a:xfrm rot="10567686">
            <a:off x="35445" y="4735369"/>
            <a:ext cx="642942" cy="1071570"/>
          </a:xfrm>
          <a:prstGeom prst="mo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C -0.0165 0.00741 -0.03334 0.00834 -0.04966 0.01551 C -0.06841 0.03403 -0.09167 0.03033 -0.11285 0.03959 C -0.14775 0.0544 -0.18334 0.07199 -0.21736 0.09144 C -0.21997 0.0956 -0.22205 0.1007 -0.22552 0.10371 C -0.22882 0.10625 -0.23282 0.10579 -0.23629 0.10741 C -0.25348 0.11482 -0.25035 0.11343 -0.26407 0.12338 C -0.28386 0.15255 -0.25938 0.11898 -0.28299 0.14329 C -0.28629 0.14653 -0.28802 0.15255 -0.2915 0.15533 C -0.29584 0.15857 -0.3007 0.15787 -0.30521 0.15926 C -0.31632 0.17014 -0.32917 0.17361 -0.3408 0.18334 C -0.34948 0.19005 -0.35625 0.20255 -0.36563 0.20718 C -0.37986 0.21389 -0.39254 0.22269 -0.40695 0.22709 C -0.41719 0.23681 -0.42882 0.25324 -0.43993 0.25903 C -0.4467 0.27338 -0.45052 0.28658 -0.4592 0.29861 C -0.46337 0.31806 -0.47535 0.32338 -0.48368 0.33866 C -0.49514 0.35857 -0.50677 0.38009 -0.51945 0.39838 C -0.52344 0.41435 -0.52709 0.43033 -0.53039 0.4463 C -0.53299 0.45695 -0.54271 0.47593 -0.54705 0.48634 C -0.54914 0.49213 -0.554 0.50232 -0.55834 0.50625 C -0.56702 0.51435 -0.56632 0.50509 -0.56632 0.51435 " pathEditMode="relative" rAng="0" ptsTypes="ffffffffffffffffffff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المقاربة </a:t>
            </a:r>
            <a:r>
              <a:rPr lang="ar-TN" sz="2800" b="1" dirty="0" err="1" smtClean="0">
                <a:solidFill>
                  <a:srgbClr val="FFFF00"/>
                </a:solidFill>
              </a:rPr>
              <a:t>و</a:t>
            </a:r>
            <a:r>
              <a:rPr lang="ar-TN" sz="2800" b="1" dirty="0" smtClean="0">
                <a:solidFill>
                  <a:srgbClr val="FFFF00"/>
                </a:solidFill>
              </a:rPr>
              <a:t> </a:t>
            </a:r>
            <a:r>
              <a:rPr lang="ar-TN" sz="2800" b="1" dirty="0" err="1" smtClean="0">
                <a:solidFill>
                  <a:srgbClr val="FFFF00"/>
                </a:solidFill>
              </a:rPr>
              <a:t>الشروع</a:t>
            </a:r>
            <a:r>
              <a:rPr lang="ar-TN" sz="700" b="1" dirty="0" err="1" smtClean="0"/>
              <a:t>المستوى</a:t>
            </a:r>
            <a:r>
              <a:rPr lang="ar-TN" sz="700" b="1" dirty="0" smtClean="0"/>
              <a:t> الدّراسي 8أساسي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 algn="r"/>
            <a:r>
              <a:rPr lang="ar-TN" sz="2600" dirty="0" smtClean="0">
                <a:solidFill>
                  <a:schemeClr val="tx1"/>
                </a:solidFill>
              </a:rPr>
              <a:t>ماذا نستعمل من وسائل لغويّة لمعرفة ما نجهل؟</a:t>
            </a:r>
            <a:br>
              <a:rPr lang="ar-TN" sz="2600" dirty="0" smtClean="0">
                <a:solidFill>
                  <a:schemeClr val="tx1"/>
                </a:solidFill>
              </a:rPr>
            </a:br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0"/>
            <a:ext cx="2571736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891" y="500042"/>
            <a:ext cx="9149891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0" y="54292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4800" dirty="0" smtClean="0">
                <a:solidFill>
                  <a:schemeClr val="bg1"/>
                </a:solidFill>
                <a:cs typeface="AF_Taif Normal" pitchFamily="2" charset="-78"/>
              </a:rPr>
              <a:t>هل طلعت الشّمس؟</a:t>
            </a:r>
            <a:endParaRPr lang="fr-FR" sz="4800" dirty="0">
              <a:solidFill>
                <a:schemeClr val="bg1"/>
              </a:solidFill>
              <a:cs typeface="AF_Taif Normal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المقاربة </a:t>
            </a:r>
            <a:r>
              <a:rPr lang="ar-TN" sz="2800" b="1" dirty="0" err="1" smtClean="0">
                <a:solidFill>
                  <a:srgbClr val="FFFF00"/>
                </a:solidFill>
              </a:rPr>
              <a:t>و</a:t>
            </a:r>
            <a:r>
              <a:rPr lang="ar-TN" sz="2800" b="1" dirty="0" smtClean="0">
                <a:solidFill>
                  <a:srgbClr val="FFFF00"/>
                </a:solidFill>
              </a:rPr>
              <a:t> </a:t>
            </a:r>
            <a:r>
              <a:rPr lang="ar-TN" sz="2800" b="1" dirty="0" err="1" smtClean="0">
                <a:solidFill>
                  <a:srgbClr val="FFFF00"/>
                </a:solidFill>
              </a:rPr>
              <a:t>الشروع</a:t>
            </a:r>
            <a:r>
              <a:rPr lang="ar-TN" sz="700" b="1" dirty="0" err="1" smtClean="0"/>
              <a:t>المستوى</a:t>
            </a:r>
            <a:r>
              <a:rPr lang="ar-TN" sz="700" b="1" dirty="0" smtClean="0"/>
              <a:t> الدّراسي 8أساسي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 algn="r"/>
            <a:r>
              <a:rPr lang="ar-TN" sz="2600" dirty="0" smtClean="0">
                <a:solidFill>
                  <a:schemeClr val="tx1"/>
                </a:solidFill>
              </a:rPr>
              <a:t>ماذا نستعمل من وسائل لغويّة لمعرفة ما نجهل؟</a:t>
            </a:r>
            <a:br>
              <a:rPr lang="ar-TN" sz="2600" dirty="0" smtClean="0">
                <a:solidFill>
                  <a:schemeClr val="tx1"/>
                </a:solidFill>
              </a:rPr>
            </a:br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0"/>
            <a:ext cx="2571736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891" y="500042"/>
            <a:ext cx="9149891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5400" dirty="0" smtClean="0"/>
              <a:t/>
            </a:r>
            <a:br>
              <a:rPr lang="ar-TN" sz="5400" dirty="0" smtClean="0"/>
            </a:br>
            <a:r>
              <a:rPr lang="ar-TN" sz="5400" dirty="0" smtClean="0"/>
              <a:t/>
            </a:r>
            <a:br>
              <a:rPr lang="ar-TN" sz="5400" dirty="0" smtClean="0"/>
            </a:br>
            <a:endParaRPr lang="fr-FR" sz="54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1428736"/>
          <a:ext cx="9144000" cy="207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8"/>
                <a:gridCol w="1571636"/>
                <a:gridCol w="1857356"/>
              </a:tblGrid>
              <a:tr h="1089661">
                <a:tc gridSpan="3">
                  <a:txBody>
                    <a:bodyPr/>
                    <a:lstStyle/>
                    <a:p>
                      <a:r>
                        <a:rPr lang="ar-TN" sz="4800" dirty="0" smtClean="0"/>
                        <a:t>بدأت الشمس تطلع متّجهة نحو كبد السماء</a:t>
                      </a:r>
                      <a:endParaRPr lang="fr-FR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910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91020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571604" y="292893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dirty="0" smtClean="0"/>
              <a:t>جملة  اسمية مركبة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429520" y="2571744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000" b="1" dirty="0" smtClean="0"/>
              <a:t>فعل شروع</a:t>
            </a:r>
            <a:endParaRPr lang="fr-FR" sz="20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857884" y="2571744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1600" b="1" dirty="0" smtClean="0"/>
              <a:t>اسم الناسخ(مفردة)</a:t>
            </a:r>
            <a:endParaRPr lang="fr-FR" sz="16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571744"/>
            <a:ext cx="535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خبر الناسخ(مركب إسنادي فعلي فرعي</a:t>
            </a:r>
            <a:endParaRPr lang="fr-FR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المقاربة </a:t>
            </a:r>
            <a:r>
              <a:rPr lang="ar-TN" sz="2800" b="1" dirty="0" err="1" smtClean="0">
                <a:solidFill>
                  <a:srgbClr val="FFFF00"/>
                </a:solidFill>
              </a:rPr>
              <a:t>و</a:t>
            </a:r>
            <a:r>
              <a:rPr lang="ar-TN" sz="2800" b="1" dirty="0" smtClean="0">
                <a:solidFill>
                  <a:srgbClr val="FFFF00"/>
                </a:solidFill>
              </a:rPr>
              <a:t> </a:t>
            </a:r>
            <a:r>
              <a:rPr lang="ar-TN" sz="2800" b="1" dirty="0" err="1" smtClean="0">
                <a:solidFill>
                  <a:srgbClr val="FFFF00"/>
                </a:solidFill>
              </a:rPr>
              <a:t>الشروع</a:t>
            </a:r>
            <a:r>
              <a:rPr lang="ar-TN" sz="700" b="1" dirty="0" err="1" smtClean="0"/>
              <a:t>المستوى</a:t>
            </a:r>
            <a:r>
              <a:rPr lang="ar-TN" sz="700" b="1" dirty="0" smtClean="0"/>
              <a:t> الدّراسي 8أساسي</a:t>
            </a:r>
            <a:endParaRPr lang="fr-FR" sz="16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0"/>
            <a:ext cx="2571736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 rot="21600000">
            <a:off x="0" y="483651"/>
            <a:ext cx="9144000" cy="637434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TN" sz="4000" dirty="0" smtClean="0">
                <a:solidFill>
                  <a:schemeClr val="bg1"/>
                </a:solidFill>
              </a:rPr>
              <a:t/>
            </a:r>
            <a:br>
              <a:rPr lang="ar-TN" sz="4000" dirty="0" smtClean="0">
                <a:solidFill>
                  <a:schemeClr val="bg1"/>
                </a:solidFill>
              </a:rPr>
            </a:br>
            <a:r>
              <a:rPr lang="ar-TN" sz="4000" dirty="0" smtClean="0">
                <a:solidFill>
                  <a:schemeClr val="bg1"/>
                </a:solidFill>
              </a:rPr>
              <a:t>بدأت الشمس تطلع.</a:t>
            </a:r>
            <a:br>
              <a:rPr lang="ar-TN" sz="4000" dirty="0" smtClean="0">
                <a:solidFill>
                  <a:schemeClr val="bg1"/>
                </a:solidFill>
              </a:rPr>
            </a:br>
            <a:r>
              <a:rPr lang="ar-TN" sz="4000" dirty="0" smtClean="0">
                <a:solidFill>
                  <a:schemeClr val="bg1"/>
                </a:solidFill>
              </a:rPr>
              <a:t/>
            </a:r>
            <a:br>
              <a:rPr lang="ar-TN" sz="4000" dirty="0" smtClean="0">
                <a:solidFill>
                  <a:schemeClr val="bg1"/>
                </a:solidFill>
              </a:rPr>
            </a:br>
            <a:r>
              <a:rPr lang="ar-TN" sz="4000" dirty="0" smtClean="0">
                <a:solidFill>
                  <a:schemeClr val="bg1"/>
                </a:solidFill>
              </a:rPr>
              <a:t/>
            </a:r>
            <a:br>
              <a:rPr lang="ar-TN" sz="4000" dirty="0" smtClean="0">
                <a:solidFill>
                  <a:schemeClr val="bg1"/>
                </a:solidFill>
              </a:rPr>
            </a:br>
            <a:endParaRPr lang="ar-TN" sz="4000" dirty="0" smtClean="0">
              <a:solidFill>
                <a:schemeClr val="bg1"/>
              </a:solidFill>
            </a:endParaRPr>
          </a:p>
          <a:p>
            <a:endParaRPr lang="ar-TN" sz="4000" dirty="0" smtClean="0"/>
          </a:p>
          <a:p>
            <a:endParaRPr lang="ar-TN" sz="4000" dirty="0" smtClean="0"/>
          </a:p>
          <a:p>
            <a:endParaRPr lang="ar-TN" sz="4000" dirty="0" smtClean="0"/>
          </a:p>
          <a:p>
            <a:endParaRPr lang="ar-TN" sz="4000" dirty="0" smtClean="0"/>
          </a:p>
          <a:p>
            <a:endParaRPr lang="fr-FR" sz="4000" dirty="0"/>
          </a:p>
        </p:txBody>
      </p:sp>
      <p:sp>
        <p:nvSpPr>
          <p:cNvPr id="11" name="Flèche gauche 10"/>
          <p:cNvSpPr/>
          <p:nvPr/>
        </p:nvSpPr>
        <p:spPr>
          <a:xfrm>
            <a:off x="1714480" y="5214950"/>
            <a:ext cx="6357982" cy="785818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0" y="500043"/>
            <a:ext cx="335755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/>
          </a:p>
          <a:p>
            <a:endParaRPr lang="ar-T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ar-TN" sz="3200" dirty="0" smtClean="0">
                <a:solidFill>
                  <a:srgbClr val="FFFF00"/>
                </a:solidFill>
              </a:rPr>
              <a:t>الحدث (طلوع </a:t>
            </a:r>
            <a:r>
              <a:rPr lang="ar-TN" sz="3200" dirty="0" err="1" smtClean="0">
                <a:solidFill>
                  <a:srgbClr val="FFFF00"/>
                </a:solidFill>
              </a:rPr>
              <a:t>الشّمش</a:t>
            </a:r>
            <a:r>
              <a:rPr lang="ar-TN" sz="3200" dirty="0" smtClean="0">
                <a:solidFill>
                  <a:srgbClr val="FFFF00"/>
                </a:solidFill>
              </a:rPr>
              <a:t>)</a:t>
            </a:r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ar-TN" sz="36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ar-TN" sz="3600" dirty="0" smtClean="0">
                <a:solidFill>
                  <a:schemeClr val="bg1"/>
                </a:solidFill>
              </a:rPr>
              <a:t>الزمن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571604" y="2928934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أ        </a:t>
            </a:r>
            <a:r>
              <a:rPr lang="ar-TN" sz="4800" b="1" dirty="0" err="1" smtClean="0">
                <a:solidFill>
                  <a:srgbClr val="FFFF00"/>
                </a:solidFill>
              </a:rPr>
              <a:t>ب</a:t>
            </a:r>
            <a:r>
              <a:rPr lang="ar-TN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                    ج</a:t>
            </a:r>
            <a:endParaRPr lang="fr-FR" sz="48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rot="5400000">
            <a:off x="4144166" y="478552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572264" y="5429264"/>
            <a:ext cx="150019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Soleil 24"/>
          <p:cNvSpPr/>
          <p:nvPr/>
        </p:nvSpPr>
        <p:spPr>
          <a:xfrm>
            <a:off x="7286644" y="4572008"/>
            <a:ext cx="1500166" cy="164307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6" name="Flèche vers le haut 15"/>
          <p:cNvSpPr/>
          <p:nvPr/>
        </p:nvSpPr>
        <p:spPr>
          <a:xfrm flipH="1">
            <a:off x="1571604" y="3857628"/>
            <a:ext cx="428628" cy="142876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haut 17"/>
          <p:cNvSpPr/>
          <p:nvPr/>
        </p:nvSpPr>
        <p:spPr>
          <a:xfrm flipH="1">
            <a:off x="8001024" y="3786190"/>
            <a:ext cx="428628" cy="142876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haut 18"/>
          <p:cNvSpPr/>
          <p:nvPr/>
        </p:nvSpPr>
        <p:spPr>
          <a:xfrm flipH="1">
            <a:off x="6429388" y="3714752"/>
            <a:ext cx="428628" cy="142876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C -0.00104 -0.00463 -0.00122 -0.00903 -0.00226 -0.01319 C -0.00347 -0.01736 -0.00573 -0.02106 -0.00642 -0.02592 C -0.00799 -0.03565 -0.0092 -0.04583 -0.01059 -0.05555 C -0.01111 -0.05833 -0.01215 -0.05995 -0.01267 -0.06227 C -0.01476 -0.07083 -0.01632 -0.07963 -0.0191 -0.08796 C -0.02049 -0.09722 -0.02274 -0.09791 -0.02622 -0.10486 C -0.0276 -0.11319 -0.02882 -0.11713 -0.03247 -0.12199 C -0.03524 -0.13889 -0.03299 -0.15393 -0.0408 -0.16481 C -0.04201 -0.17268 -0.04479 -0.17685 -0.04705 -0.18403 C -0.04809 -0.19051 -0.05017 -0.20972 -0.05226 -0.21597 C -0.05365 -0.22014 -0.05486 -0.2243 -0.05642 -0.2287 C -0.05694 -0.23102 -0.05833 -0.23518 -0.05833 -0.23495 C -0.05868 -0.23958 -0.05885 -0.24398 -0.05955 -0.24791 C -0.06319 -0.27106 -0.06007 -0.23958 -0.0625 -0.26088 C -0.06302 -0.26504 -0.06302 -0.26944 -0.06354 -0.27361 C -0.06545 -0.2868 -0.06875 -0.2993 -0.07083 -0.31227 C -0.07257 -0.32268 -0.07396 -0.32685 -0.07708 -0.33565 C -0.07847 -0.33981 -0.08142 -0.34861 -0.08142 -0.34838 C -0.0816 -0.35046 -0.0816 -0.35278 -0.08229 -0.35486 C -0.08281 -0.35717 -0.08385 -0.35903 -0.08438 -0.36134 C -0.08507 -0.36389 -0.08438 -0.36759 -0.08542 -0.3699 C -0.08611 -0.37153 -0.08733 -0.37129 -0.08854 -0.37176 C -0.09427 -0.37986 -0.09115 -0.38403 -0.09479 -0.39537 C -0.09583 -0.40185 -0.09514 -0.40926 -0.09688 -0.41481 C -0.10313 -0.43333 -0.10313 -0.4169 -0.10313 -0.42523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7929586" cy="5929330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571480"/>
            <a:ext cx="2571736" cy="628652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ar-TN" sz="3200" b="1" dirty="0" smtClean="0">
                <a:latin typeface="+mj-lt"/>
                <a:ea typeface="+mj-ea"/>
                <a:cs typeface="+mj-cs"/>
              </a:rPr>
              <a:t>اكتب فقرة من أربعة أسطر تصف فيها ما بالصورة مبديا </a:t>
            </a:r>
            <a:br>
              <a:rPr lang="ar-TN" sz="3200" b="1" dirty="0" smtClean="0">
                <a:latin typeface="+mj-lt"/>
                <a:ea typeface="+mj-ea"/>
                <a:cs typeface="+mj-cs"/>
              </a:rPr>
            </a:br>
            <a:r>
              <a:rPr lang="ar-TN" sz="3200" b="1" dirty="0" smtClean="0">
                <a:latin typeface="+mj-lt"/>
                <a:ea typeface="+mj-ea"/>
                <a:cs typeface="+mj-cs"/>
              </a:rPr>
              <a:t>رأيك مستعملا </a:t>
            </a:r>
            <a:br>
              <a:rPr lang="ar-TN" sz="3200" b="1" dirty="0" smtClean="0">
                <a:latin typeface="+mj-lt"/>
                <a:ea typeface="+mj-ea"/>
                <a:cs typeface="+mj-cs"/>
              </a:rPr>
            </a:br>
            <a:r>
              <a:rPr lang="ar-TN" sz="3200" b="1" u="sng" dirty="0" smtClean="0">
                <a:latin typeface="+mj-lt"/>
                <a:ea typeface="+mj-ea"/>
                <a:cs typeface="+mj-cs"/>
              </a:rPr>
              <a:t>فعلي شروع </a:t>
            </a:r>
            <a:r>
              <a:rPr lang="ar-TN" sz="3200" b="1" dirty="0" smtClean="0">
                <a:latin typeface="+mj-lt"/>
                <a:ea typeface="+mj-ea"/>
                <a:cs typeface="+mj-cs"/>
              </a:rPr>
              <a:t>(= </a:t>
            </a:r>
            <a:r>
              <a:rPr lang="ar-SA" sz="3200" dirty="0" smtClean="0"/>
              <a:t>جعل ، وأخ</a:t>
            </a:r>
            <a:r>
              <a:rPr lang="ar-TN" sz="3200" dirty="0" smtClean="0"/>
              <a:t>ذ</a:t>
            </a:r>
            <a:r>
              <a:rPr lang="ar-SA" sz="3200" dirty="0" smtClean="0"/>
              <a:t> ، وأنشأ ، وشرع ، وطفق، </a:t>
            </a:r>
          </a:p>
          <a:p>
            <a:pPr rtl="1"/>
            <a:r>
              <a:rPr lang="ar-SA" sz="3200" dirty="0" smtClean="0"/>
              <a:t>وبدأ ، وابتدأ ، وانبرى . </a:t>
            </a:r>
          </a:p>
          <a:p>
            <a:pPr lvl="0" algn="ctr">
              <a:spcBef>
                <a:spcPct val="0"/>
              </a:spcBef>
              <a:defRPr/>
            </a:pPr>
            <a:r>
              <a:rPr lang="ar-TN" sz="3200" b="1" dirty="0" smtClean="0">
                <a:latin typeface="+mj-lt"/>
                <a:ea typeface="+mj-ea"/>
                <a:cs typeface="+mj-cs"/>
              </a:rPr>
              <a:t> )</a:t>
            </a:r>
            <a:r>
              <a:rPr lang="ar-TN" sz="3200" b="1" u="sng" dirty="0" smtClean="0">
                <a:latin typeface="+mj-lt"/>
                <a:ea typeface="+mj-ea"/>
                <a:cs typeface="+mj-cs"/>
              </a:rPr>
              <a:t>و فعلي مقاربة</a:t>
            </a:r>
            <a:r>
              <a:rPr lang="ar-TN" sz="3200" b="1" dirty="0" smtClean="0">
                <a:latin typeface="+mj-lt"/>
                <a:ea typeface="+mj-ea"/>
                <a:cs typeface="+mj-cs"/>
              </a:rPr>
              <a:t>(= </a:t>
            </a:r>
            <a:r>
              <a:rPr lang="ar-SA" sz="3200" dirty="0" smtClean="0"/>
              <a:t>كاد ، أوشك ،</a:t>
            </a:r>
            <a:r>
              <a:rPr lang="ar-TN" sz="3600" b="1" dirty="0" smtClean="0">
                <a:latin typeface="+mj-lt"/>
                <a:ea typeface="+mj-ea"/>
                <a:cs typeface="+mj-cs"/>
              </a:rPr>
              <a:t>)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0" y="0"/>
            <a:ext cx="2571736" cy="571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age 8" descr="عن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00043"/>
            <a:ext cx="6572264" cy="6357958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2571736" y="-23"/>
            <a:ext cx="6572264" cy="500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المقاربة و الشروع</a:t>
            </a:r>
            <a:r>
              <a:rPr kumimoji="0" lang="ar-TN" sz="7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المستوى الدّراسي 8أساسي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7929586" cy="5929330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0" y="0"/>
            <a:ext cx="2571736" cy="571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571736" y="-23"/>
            <a:ext cx="6572264" cy="500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المقاربة و الشروع</a:t>
            </a:r>
            <a:r>
              <a:rPr kumimoji="0" lang="ar-TN" sz="7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المستوى الدّراسي 8أساسي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IB\Desktop\k\SAM_10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المقاربة </a:t>
            </a:r>
            <a:r>
              <a:rPr lang="ar-TN" sz="2800" b="1" dirty="0" err="1" smtClean="0">
                <a:solidFill>
                  <a:srgbClr val="FFFF00"/>
                </a:solidFill>
              </a:rPr>
              <a:t>و</a:t>
            </a:r>
            <a:r>
              <a:rPr lang="ar-TN" sz="2800" b="1" dirty="0" smtClean="0">
                <a:solidFill>
                  <a:srgbClr val="FFFF00"/>
                </a:solidFill>
              </a:rPr>
              <a:t> </a:t>
            </a:r>
            <a:r>
              <a:rPr lang="ar-TN" sz="2800" b="1" dirty="0" err="1" smtClean="0">
                <a:solidFill>
                  <a:srgbClr val="FFFF00"/>
                </a:solidFill>
              </a:rPr>
              <a:t>الشروع</a:t>
            </a:r>
            <a:r>
              <a:rPr lang="ar-TN" sz="700" b="1" dirty="0" err="1" smtClean="0"/>
              <a:t>المستوى</a:t>
            </a:r>
            <a:r>
              <a:rPr lang="ar-TN" sz="700" b="1" dirty="0" smtClean="0"/>
              <a:t> الدّراسي 8أساسي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  <a:t/>
            </a:r>
            <a:b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</a:br>
            <a:r>
              <a:rPr lang="ar-TN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F_Taif Normal" pitchFamily="2" charset="-78"/>
              </a:rPr>
              <a:t>التمرين المنزلي:</a:t>
            </a:r>
            <a: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  <a:t/>
            </a:r>
            <a:b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</a:br>
            <a: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  <a:t/>
            </a:r>
            <a:b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</a:br>
            <a: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  <a:t>تخيل التمثال قد بعثت فيه الحياة فحدّثك عن دوره في إدارة شؤون مصر في عهد الفراعنة مستعملا فعلي مقاربة </a:t>
            </a:r>
            <a:r>
              <a:rPr lang="ar-TN" sz="4800" dirty="0" err="1" smtClean="0">
                <a:solidFill>
                  <a:srgbClr val="FFFF00"/>
                </a:solidFill>
                <a:cs typeface="AF_Taif Normal" pitchFamily="2" charset="-78"/>
              </a:rPr>
              <a:t>و</a:t>
            </a:r>
            <a:r>
              <a:rPr lang="ar-TN" sz="4800" dirty="0" smtClean="0">
                <a:solidFill>
                  <a:srgbClr val="FFFF00"/>
                </a:solidFill>
                <a:cs typeface="AF_Taif Normal" pitchFamily="2" charset="-78"/>
              </a:rPr>
              <a:t> فعلي شروع خبر أحدها مركب جرّ.</a:t>
            </a:r>
            <a:endParaRPr lang="fr-FR" sz="4800" dirty="0">
              <a:solidFill>
                <a:srgbClr val="FFFF00"/>
              </a:solidFill>
              <a:cs typeface="AF_Taif Normal" pitchFamily="2" charset="-78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0"/>
            <a:ext cx="2571736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الأستاذ:محمد الهادي </a:t>
            </a:r>
            <a:r>
              <a:rPr kumimoji="0" lang="ar-TN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الكعبوري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السنة الدّراسية 2011_2012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TN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المدرسة الإعدادية منزل جميل 2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2572</TotalTime>
  <Words>169</Words>
  <Application>Microsoft Office PowerPoint</Application>
  <PresentationFormat>Affichage à l'écran (4:3)</PresentationFormat>
  <Paragraphs>83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 المقاربة و الشروع  8أساسي</vt:lpstr>
      <vt:lpstr>المقاربة و الشروعالمستوى الدّراسي 8أساسي</vt:lpstr>
      <vt:lpstr>المقاربة و الشروعالمستوى الدّراسي 8أساسي</vt:lpstr>
      <vt:lpstr>المقاربة و الشروعالمستوى الدّراسي 8أساسي</vt:lpstr>
      <vt:lpstr>المقاربة و الشروعالمستوى الدّراسي 8أساسي</vt:lpstr>
      <vt:lpstr>المقاربة و الشروعالمستوى الدّراسي 8أساسي</vt:lpstr>
      <vt:lpstr>Diapositive 7</vt:lpstr>
      <vt:lpstr>Diapositive 8</vt:lpstr>
      <vt:lpstr>المقاربة و الشروعالمستوى الدّراسي 8أساسي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الصفة المشبهة</dc:title>
  <dc:creator>kaabouri</dc:creator>
  <cp:keywords>أفعال المقاربة و الشّروع</cp:keywords>
  <cp:lastModifiedBy>EIB</cp:lastModifiedBy>
  <cp:revision>243</cp:revision>
  <dcterms:created xsi:type="dcterms:W3CDTF">2010-10-18T19:16:24Z</dcterms:created>
  <dcterms:modified xsi:type="dcterms:W3CDTF">2013-01-08T18:43:36Z</dcterms:modified>
</cp:coreProperties>
</file>