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0"/>
  </p:notesMasterIdLst>
  <p:sldIdLst>
    <p:sldId id="260" r:id="rId2"/>
    <p:sldId id="266" r:id="rId3"/>
    <p:sldId id="267" r:id="rId4"/>
    <p:sldId id="268" r:id="rId5"/>
    <p:sldId id="263" r:id="rId6"/>
    <p:sldId id="259" r:id="rId7"/>
    <p:sldId id="265" r:id="rId8"/>
    <p:sldId id="264"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19" autoAdjust="0"/>
    <p:restoredTop sz="94615" autoAdjust="0"/>
  </p:normalViewPr>
  <p:slideViewPr>
    <p:cSldViewPr>
      <p:cViewPr>
        <p:scale>
          <a:sx n="50" d="100"/>
          <a:sy n="50" d="100"/>
        </p:scale>
        <p:origin x="-510"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38" d="100"/>
          <a:sy n="38" d="100"/>
        </p:scale>
        <p:origin x="-2214"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14B33E-71C3-4350-9FD4-909CA03C9F4F}" type="datetimeFigureOut">
              <a:rPr lang="fr-FR" smtClean="0"/>
              <a:pPr/>
              <a:t>31/03/2012</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FA51658-D8BE-4419-9E06-BA653CA95086}"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1</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2</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3</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6</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7</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CFA51658-D8BE-4419-9E06-BA653CA95086}" type="slidenum">
              <a:rPr lang="fr-FR" smtClean="0"/>
              <a:pPr/>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r>
              <a:rPr lang="ar-TN" smtClean="0"/>
              <a:t>10/01/2012</a:t>
            </a:r>
            <a:endParaRPr lang="fr-FR"/>
          </a:p>
        </p:txBody>
      </p:sp>
      <p:sp>
        <p:nvSpPr>
          <p:cNvPr id="19" name="Espace réservé du pied de page 18"/>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27" name="Espace réservé du numéro de diapositive 26"/>
          <p:cNvSpPr>
            <a:spLocks noGrp="1"/>
          </p:cNvSpPr>
          <p:nvPr>
            <p:ph type="sldNum" sz="quarter" idx="12"/>
          </p:nvPr>
        </p:nvSpPr>
        <p:spPr/>
        <p:txBody>
          <a:bodyPr/>
          <a:lstStyle/>
          <a:p>
            <a:fld id="{830067AE-4C8D-47D0-8984-B28A4067E44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ar-TN" smtClean="0"/>
              <a:t>10/01/2012</a:t>
            </a:r>
            <a:endParaRPr lang="fr-FR"/>
          </a:p>
        </p:txBody>
      </p:sp>
      <p:sp>
        <p:nvSpPr>
          <p:cNvPr id="5" name="Espace réservé du pied de page 4"/>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6" name="Espace réservé du numéro de diapositive 5"/>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ar-TN" smtClean="0"/>
              <a:t>10/01/2012</a:t>
            </a:r>
            <a:endParaRPr lang="fr-FR"/>
          </a:p>
        </p:txBody>
      </p:sp>
      <p:sp>
        <p:nvSpPr>
          <p:cNvPr id="5" name="Espace réservé du pied de page 4"/>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6" name="Espace réservé du numéro de diapositive 5"/>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r>
              <a:rPr lang="ar-TN" smtClean="0"/>
              <a:t>10/01/2012</a:t>
            </a:r>
            <a:endParaRPr lang="fr-FR"/>
          </a:p>
        </p:txBody>
      </p:sp>
      <p:sp>
        <p:nvSpPr>
          <p:cNvPr id="5" name="Espace réservé du pied de page 4"/>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6" name="Espace réservé du numéro de diapositive 5"/>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r>
              <a:rPr lang="ar-TN" smtClean="0"/>
              <a:t>10/01/2012</a:t>
            </a:r>
            <a:endParaRPr lang="fr-FR"/>
          </a:p>
        </p:txBody>
      </p:sp>
      <p:sp>
        <p:nvSpPr>
          <p:cNvPr id="5" name="Espace réservé du pied de page 4"/>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6" name="Espace réservé du numéro de diapositive 5"/>
          <p:cNvSpPr>
            <a:spLocks noGrp="1"/>
          </p:cNvSpPr>
          <p:nvPr>
            <p:ph type="sldNum" sz="quarter" idx="12"/>
          </p:nvPr>
        </p:nvSpPr>
        <p:spPr/>
        <p:txBody>
          <a:bodyPr/>
          <a:lstStyle/>
          <a:p>
            <a:fld id="{830067AE-4C8D-47D0-8984-B28A4067E44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ar-TN" smtClean="0"/>
              <a:t>10/01/2012</a:t>
            </a:r>
            <a:endParaRPr lang="fr-FR"/>
          </a:p>
        </p:txBody>
      </p:sp>
      <p:sp>
        <p:nvSpPr>
          <p:cNvPr id="6" name="Espace réservé du pied de page 5"/>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7" name="Espace réservé du numéro de diapositive 6"/>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r>
              <a:rPr lang="ar-TN" smtClean="0"/>
              <a:t>10/01/2012</a:t>
            </a:r>
            <a:endParaRPr lang="fr-FR"/>
          </a:p>
        </p:txBody>
      </p:sp>
      <p:sp>
        <p:nvSpPr>
          <p:cNvPr id="8" name="Espace réservé du pied de page 7"/>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9" name="Espace réservé du numéro de diapositive 8"/>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r>
              <a:rPr lang="ar-TN" smtClean="0"/>
              <a:t>10/01/2012</a:t>
            </a:r>
            <a:endParaRPr lang="fr-FR"/>
          </a:p>
        </p:txBody>
      </p:sp>
      <p:sp>
        <p:nvSpPr>
          <p:cNvPr id="4" name="Espace réservé du pied de page 3"/>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5" name="Espace réservé du numéro de diapositive 4"/>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ar-TN" smtClean="0"/>
              <a:t>10/01/2012</a:t>
            </a:r>
            <a:endParaRPr lang="fr-FR"/>
          </a:p>
        </p:txBody>
      </p:sp>
      <p:sp>
        <p:nvSpPr>
          <p:cNvPr id="3" name="Espace réservé du pied de page 2"/>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4" name="Espace réservé du numéro de diapositive 3"/>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r>
              <a:rPr lang="ar-TN" smtClean="0"/>
              <a:t>10/01/2012</a:t>
            </a:r>
            <a:endParaRPr lang="fr-FR"/>
          </a:p>
        </p:txBody>
      </p:sp>
      <p:sp>
        <p:nvSpPr>
          <p:cNvPr id="6" name="Espace réservé du pied de page 5"/>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7" name="Espace réservé du numéro de diapositive 6"/>
          <p:cNvSpPr>
            <a:spLocks noGrp="1"/>
          </p:cNvSpPr>
          <p:nvPr>
            <p:ph type="sldNum" sz="quarter" idx="12"/>
          </p:nvPr>
        </p:nvSpPr>
        <p:spPr/>
        <p:txBody>
          <a:bodyPr/>
          <a:lstStyle/>
          <a:p>
            <a:fld id="{830067AE-4C8D-47D0-8984-B28A4067E44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r>
              <a:rPr lang="ar-TN" smtClean="0"/>
              <a:t>10/01/2012</a:t>
            </a:r>
            <a:endParaRPr lang="fr-FR"/>
          </a:p>
        </p:txBody>
      </p:sp>
      <p:sp>
        <p:nvSpPr>
          <p:cNvPr id="6" name="Espace réservé du pied de page 5"/>
          <p:cNvSpPr>
            <a:spLocks noGrp="1"/>
          </p:cNvSpPr>
          <p:nvPr>
            <p:ph type="ftr" sz="quarter" idx="11"/>
          </p:nvPr>
        </p:nvSpPr>
        <p:spPr/>
        <p:txBody>
          <a:bodyPr/>
          <a:lstStyle/>
          <a:p>
            <a:r>
              <a:rPr lang="ar-TN" smtClean="0"/>
              <a:t>المصدر الميمي و اسم الزمان و اسم المكان</a:t>
            </a:r>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830067AE-4C8D-47D0-8984-B28A4067E440}"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ar-TN" smtClean="0"/>
              <a:t>10/01/2012</a:t>
            </a:r>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r>
              <a:rPr lang="ar-TN" smtClean="0"/>
              <a:t>المصدر الميمي و اسم الزمان و اسم المكان</a:t>
            </a:r>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30067AE-4C8D-47D0-8984-B28A4067E440}"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00034" y="642918"/>
            <a:ext cx="8143932" cy="5715040"/>
          </a:xfrm>
          <a:solidFill>
            <a:schemeClr val="accent2"/>
          </a:solidFill>
        </p:spPr>
        <p:txBody>
          <a:bodyPr>
            <a:noAutofit/>
          </a:bodyPr>
          <a:lstStyle/>
          <a:p>
            <a:pPr algn="ctr"/>
            <a:r>
              <a:rPr lang="ar-TN" sz="7200" dirty="0" smtClean="0">
                <a:solidFill>
                  <a:srgbClr val="FFFF00"/>
                </a:solidFill>
                <a:latin typeface="Times New Roman" pitchFamily="18" charset="0"/>
                <a:cs typeface="+mn-cs"/>
              </a:rPr>
              <a:t>المصدر الميمي</a:t>
            </a:r>
            <a:br>
              <a:rPr lang="ar-TN" sz="7200" dirty="0" smtClean="0">
                <a:solidFill>
                  <a:srgbClr val="FFFF00"/>
                </a:solidFill>
                <a:latin typeface="Times New Roman" pitchFamily="18" charset="0"/>
                <a:cs typeface="+mn-cs"/>
              </a:rPr>
            </a:br>
            <a:r>
              <a:rPr lang="ar-TN" sz="7200" dirty="0" smtClean="0">
                <a:solidFill>
                  <a:srgbClr val="FFFF00"/>
                </a:solidFill>
                <a:latin typeface="Times New Roman" pitchFamily="18" charset="0"/>
                <a:cs typeface="+mn-cs"/>
              </a:rPr>
              <a:t> و</a:t>
            </a:r>
            <a:br>
              <a:rPr lang="ar-TN" sz="7200" dirty="0" smtClean="0">
                <a:solidFill>
                  <a:srgbClr val="FFFF00"/>
                </a:solidFill>
                <a:latin typeface="Times New Roman" pitchFamily="18" charset="0"/>
                <a:cs typeface="+mn-cs"/>
              </a:rPr>
            </a:br>
            <a:r>
              <a:rPr lang="ar-TN" sz="7200" dirty="0" smtClean="0">
                <a:solidFill>
                  <a:srgbClr val="FFFF00"/>
                </a:solidFill>
                <a:latin typeface="Times New Roman" pitchFamily="18" charset="0"/>
                <a:cs typeface="+mn-cs"/>
              </a:rPr>
              <a:t> اسم الزّمان</a:t>
            </a:r>
            <a:br>
              <a:rPr lang="ar-TN" sz="7200" dirty="0" smtClean="0">
                <a:solidFill>
                  <a:srgbClr val="FFFF00"/>
                </a:solidFill>
                <a:latin typeface="Times New Roman" pitchFamily="18" charset="0"/>
                <a:cs typeface="+mn-cs"/>
              </a:rPr>
            </a:br>
            <a:r>
              <a:rPr lang="ar-TN" sz="7200" dirty="0" smtClean="0">
                <a:solidFill>
                  <a:srgbClr val="FFFF00"/>
                </a:solidFill>
                <a:latin typeface="Times New Roman" pitchFamily="18" charset="0"/>
                <a:cs typeface="+mn-cs"/>
              </a:rPr>
              <a:t> و </a:t>
            </a:r>
            <a:br>
              <a:rPr lang="ar-TN" sz="7200" dirty="0" smtClean="0">
                <a:solidFill>
                  <a:srgbClr val="FFFF00"/>
                </a:solidFill>
                <a:latin typeface="Times New Roman" pitchFamily="18" charset="0"/>
                <a:cs typeface="+mn-cs"/>
              </a:rPr>
            </a:br>
            <a:r>
              <a:rPr lang="ar-TN" sz="7200" dirty="0" smtClean="0">
                <a:solidFill>
                  <a:srgbClr val="FFFF00"/>
                </a:solidFill>
                <a:latin typeface="Times New Roman" pitchFamily="18" charset="0"/>
                <a:cs typeface="+mn-cs"/>
              </a:rPr>
              <a:t>اسم المكان</a:t>
            </a:r>
            <a:endParaRPr lang="fr-FR" sz="7200" dirty="0">
              <a:solidFill>
                <a:srgbClr val="FFFF00"/>
              </a:solidFill>
              <a:latin typeface="Times New Roman" pitchFamily="18" charset="0"/>
              <a:cs typeface="+mn-cs"/>
            </a:endParaRPr>
          </a:p>
        </p:txBody>
      </p:sp>
      <p:sp>
        <p:nvSpPr>
          <p:cNvPr id="3" name="Sous-titre 2"/>
          <p:cNvSpPr>
            <a:spLocks noGrp="1"/>
          </p:cNvSpPr>
          <p:nvPr>
            <p:ph type="subTitle" idx="1"/>
          </p:nvPr>
        </p:nvSpPr>
        <p:spPr>
          <a:xfrm>
            <a:off x="0" y="0"/>
            <a:ext cx="9144000" cy="500042"/>
          </a:xfrm>
        </p:spPr>
        <p:txBody>
          <a:bodyPr>
            <a:noAutofit/>
          </a:bodyPr>
          <a:lstStyle/>
          <a:p>
            <a:r>
              <a:rPr lang="ar-TN" sz="2800" b="1" dirty="0" smtClean="0">
                <a:latin typeface="Arial" pitchFamily="34" charset="0"/>
                <a:cs typeface="Arial" pitchFamily="34" charset="0"/>
              </a:rPr>
              <a:t>المدرسة الإعدادية منزل جميل 2                 الأستاذ محمد الهادي </a:t>
            </a:r>
            <a:r>
              <a:rPr lang="ar-TN" sz="2800" b="1" dirty="0" err="1" smtClean="0">
                <a:latin typeface="Arial" pitchFamily="34" charset="0"/>
                <a:cs typeface="Arial" pitchFamily="34" charset="0"/>
              </a:rPr>
              <a:t>الكعبوري</a:t>
            </a:r>
            <a:r>
              <a:rPr lang="ar-TN" sz="2800" b="1" dirty="0" smtClean="0">
                <a:latin typeface="Arial" pitchFamily="34" charset="0"/>
                <a:cs typeface="Arial" pitchFamily="34" charset="0"/>
              </a:rPr>
              <a:t/>
            </a:r>
            <a:br>
              <a:rPr lang="ar-TN" sz="2800" b="1" dirty="0" smtClean="0">
                <a:latin typeface="Arial" pitchFamily="34" charset="0"/>
                <a:cs typeface="Arial" pitchFamily="34" charset="0"/>
              </a:rPr>
            </a:br>
            <a:endParaRPr lang="fr-FR" sz="2800" b="1" dirty="0">
              <a:latin typeface="Arial" pitchFamily="34" charset="0"/>
              <a:cs typeface="Arial" pitchFamily="34" charset="0"/>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6" name="Espace réservé de la date 5"/>
          <p:cNvSpPr>
            <a:spLocks noGrp="1"/>
          </p:cNvSpPr>
          <p:nvPr>
            <p:ph type="dt" sz="half" idx="10"/>
          </p:nvPr>
        </p:nvSpPr>
        <p:spPr>
          <a:xfrm>
            <a:off x="-32" y="6421461"/>
            <a:ext cx="2133600" cy="365125"/>
          </a:xfrm>
        </p:spPr>
        <p:txBody>
          <a:bodyPr/>
          <a:lstStyle/>
          <a:p>
            <a:r>
              <a:rPr lang="ar-TN" dirty="0" smtClean="0"/>
              <a:t>10/01/2012</a:t>
            </a:r>
            <a:endParaRPr lang="fr-FR" dirty="0"/>
          </a:p>
        </p:txBody>
      </p:sp>
      <p:sp>
        <p:nvSpPr>
          <p:cNvPr id="7" name="Espace réservé du pied de page 6"/>
          <p:cNvSpPr>
            <a:spLocks noGrp="1"/>
          </p:cNvSpPr>
          <p:nvPr>
            <p:ph type="ftr" sz="quarter" idx="11"/>
          </p:nvPr>
        </p:nvSpPr>
        <p:spPr>
          <a:xfrm>
            <a:off x="1428728" y="6429396"/>
            <a:ext cx="7715272" cy="357190"/>
          </a:xfrm>
        </p:spPr>
        <p:txBody>
          <a:bodyPr/>
          <a:lstStyle/>
          <a:p>
            <a:pPr algn="r"/>
            <a:r>
              <a:rPr lang="ar-TN" sz="2000" b="1" dirty="0" smtClean="0">
                <a:solidFill>
                  <a:srgbClr val="FFFF00"/>
                </a:solidFill>
              </a:rPr>
              <a:t>المصدر الميمي </a:t>
            </a:r>
            <a:r>
              <a:rPr lang="ar-TN" sz="2000" b="1" dirty="0" err="1" smtClean="0">
                <a:solidFill>
                  <a:srgbClr val="FFFF00"/>
                </a:solidFill>
              </a:rPr>
              <a:t>و</a:t>
            </a:r>
            <a:r>
              <a:rPr lang="ar-TN" sz="2000" b="1" dirty="0" smtClean="0">
                <a:solidFill>
                  <a:srgbClr val="FFFF00"/>
                </a:solidFill>
              </a:rPr>
              <a:t> اسم الزمان </a:t>
            </a:r>
            <a:r>
              <a:rPr lang="ar-TN" sz="2000" b="1" dirty="0" err="1" smtClean="0">
                <a:solidFill>
                  <a:srgbClr val="FFFF00"/>
                </a:solidFill>
              </a:rPr>
              <a:t>و</a:t>
            </a:r>
            <a:r>
              <a:rPr lang="ar-TN" sz="2000" b="1" dirty="0" smtClean="0">
                <a:solidFill>
                  <a:srgbClr val="FFFF00"/>
                </a:solidFill>
              </a:rPr>
              <a:t> اسم المكان</a:t>
            </a:r>
            <a:endParaRPr lang="fr-FR" sz="2000" b="1" dirty="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500042"/>
          </a:xfrm>
        </p:spPr>
        <p:txBody>
          <a:bodyPr>
            <a:noAutofit/>
          </a:bodyPr>
          <a:lstStyle/>
          <a:p>
            <a:r>
              <a:rPr lang="ar-TN" sz="2800" b="1" dirty="0" smtClean="0">
                <a:latin typeface="Arial" pitchFamily="34" charset="0"/>
                <a:cs typeface="Arial" pitchFamily="34" charset="0"/>
              </a:rPr>
              <a:t>المدرسة الإعدادية منزل جميل 2                 الأستاذ محمد الهادي </a:t>
            </a:r>
            <a:r>
              <a:rPr lang="ar-TN" sz="2800" b="1" dirty="0" err="1" smtClean="0">
                <a:latin typeface="Arial" pitchFamily="34" charset="0"/>
                <a:cs typeface="Arial" pitchFamily="34" charset="0"/>
              </a:rPr>
              <a:t>الكعبوري</a:t>
            </a:r>
            <a:r>
              <a:rPr lang="ar-TN" sz="2800" b="1" dirty="0" smtClean="0">
                <a:latin typeface="Arial" pitchFamily="34" charset="0"/>
                <a:cs typeface="Arial" pitchFamily="34" charset="0"/>
              </a:rPr>
              <a:t/>
            </a:r>
            <a:br>
              <a:rPr lang="ar-TN" sz="2800" b="1" dirty="0" smtClean="0">
                <a:latin typeface="Arial" pitchFamily="34" charset="0"/>
                <a:cs typeface="Arial" pitchFamily="34" charset="0"/>
              </a:rPr>
            </a:br>
            <a:endParaRPr lang="fr-FR" sz="2800" b="1" dirty="0">
              <a:latin typeface="Arial" pitchFamily="34" charset="0"/>
              <a:cs typeface="Arial" pitchFamily="34" charset="0"/>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6" name="Espace réservé de la date 5"/>
          <p:cNvSpPr>
            <a:spLocks noGrp="1"/>
          </p:cNvSpPr>
          <p:nvPr>
            <p:ph type="dt" sz="half" idx="10"/>
          </p:nvPr>
        </p:nvSpPr>
        <p:spPr>
          <a:xfrm>
            <a:off x="-32" y="6421461"/>
            <a:ext cx="2133600" cy="365125"/>
          </a:xfrm>
        </p:spPr>
        <p:txBody>
          <a:bodyPr/>
          <a:lstStyle/>
          <a:p>
            <a:r>
              <a:rPr lang="ar-TN" dirty="0" smtClean="0"/>
              <a:t>10/01/2012</a:t>
            </a:r>
            <a:endParaRPr lang="fr-FR" dirty="0"/>
          </a:p>
        </p:txBody>
      </p:sp>
      <p:sp>
        <p:nvSpPr>
          <p:cNvPr id="7" name="Espace réservé du pied de page 6"/>
          <p:cNvSpPr>
            <a:spLocks noGrp="1"/>
          </p:cNvSpPr>
          <p:nvPr>
            <p:ph type="ftr" sz="quarter" idx="11"/>
          </p:nvPr>
        </p:nvSpPr>
        <p:spPr>
          <a:xfrm>
            <a:off x="1428728" y="6429396"/>
            <a:ext cx="7715272" cy="357190"/>
          </a:xfrm>
        </p:spPr>
        <p:txBody>
          <a:bodyPr/>
          <a:lstStyle/>
          <a:p>
            <a:pPr algn="r"/>
            <a:r>
              <a:rPr lang="ar-TN" sz="2000" b="1" dirty="0" smtClean="0">
                <a:solidFill>
                  <a:srgbClr val="FFFF00"/>
                </a:solidFill>
              </a:rPr>
              <a:t>المصدر الميمي </a:t>
            </a:r>
            <a:r>
              <a:rPr lang="ar-TN" sz="2000" b="1" dirty="0" err="1" smtClean="0">
                <a:solidFill>
                  <a:srgbClr val="FFFF00"/>
                </a:solidFill>
              </a:rPr>
              <a:t>و</a:t>
            </a:r>
            <a:r>
              <a:rPr lang="ar-TN" sz="2000" b="1" dirty="0" smtClean="0">
                <a:solidFill>
                  <a:srgbClr val="FFFF00"/>
                </a:solidFill>
              </a:rPr>
              <a:t> اسم الزمان </a:t>
            </a:r>
            <a:r>
              <a:rPr lang="ar-TN" sz="2000" b="1" dirty="0" err="1" smtClean="0">
                <a:solidFill>
                  <a:srgbClr val="FFFF00"/>
                </a:solidFill>
              </a:rPr>
              <a:t>و</a:t>
            </a:r>
            <a:r>
              <a:rPr lang="ar-TN" sz="2000" b="1" dirty="0" smtClean="0">
                <a:solidFill>
                  <a:srgbClr val="FFFF00"/>
                </a:solidFill>
              </a:rPr>
              <a:t> اسم المكان</a:t>
            </a:r>
            <a:endParaRPr lang="fr-FR" sz="2000" b="1" dirty="0">
              <a:solidFill>
                <a:srgbClr val="FFFF00"/>
              </a:solidFill>
            </a:endParaRPr>
          </a:p>
        </p:txBody>
      </p:sp>
      <p:sp>
        <p:nvSpPr>
          <p:cNvPr id="9" name="Rectangle 8"/>
          <p:cNvSpPr/>
          <p:nvPr/>
        </p:nvSpPr>
        <p:spPr>
          <a:xfrm>
            <a:off x="0" y="571480"/>
            <a:ext cx="9144000" cy="5929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8800" dirty="0" smtClean="0">
                <a:solidFill>
                  <a:srgbClr val="FF0000"/>
                </a:solidFill>
                <a:latin typeface="Times New Roman" pitchFamily="18" charset="0"/>
                <a:cs typeface="Times New Roman" pitchFamily="18" charset="0"/>
              </a:rPr>
              <a:t>تنبيه</a:t>
            </a:r>
            <a:r>
              <a:rPr lang="fr-FR" sz="8800" dirty="0" smtClean="0">
                <a:solidFill>
                  <a:schemeClr val="tx1"/>
                </a:solidFill>
                <a:latin typeface="Times New Roman" pitchFamily="18" charset="0"/>
                <a:cs typeface="Times New Roman" pitchFamily="18" charset="0"/>
              </a:rPr>
              <a:t/>
            </a:r>
            <a:br>
              <a:rPr lang="fr-FR" sz="8800" dirty="0" smtClean="0">
                <a:solidFill>
                  <a:schemeClr val="tx1"/>
                </a:solidFill>
                <a:latin typeface="Times New Roman" pitchFamily="18" charset="0"/>
                <a:cs typeface="Times New Roman" pitchFamily="18" charset="0"/>
              </a:rPr>
            </a:br>
            <a:r>
              <a:rPr lang="ar-TN" sz="8800" dirty="0" err="1" smtClean="0">
                <a:solidFill>
                  <a:schemeClr val="tx1"/>
                </a:solidFill>
                <a:latin typeface="Times New Roman" pitchFamily="18" charset="0"/>
                <a:cs typeface="Times New Roman" pitchFamily="18" charset="0"/>
              </a:rPr>
              <a:t>المصدرعلى</a:t>
            </a:r>
            <a:r>
              <a:rPr lang="ar-TN" sz="8800" dirty="0" smtClean="0">
                <a:solidFill>
                  <a:schemeClr val="tx1"/>
                </a:solidFill>
                <a:latin typeface="Times New Roman" pitchFamily="18" charset="0"/>
                <a:cs typeface="Times New Roman" pitchFamily="18" charset="0"/>
              </a:rPr>
              <a:t> </a:t>
            </a:r>
            <a:r>
              <a:rPr lang="ar-TN" sz="8800" dirty="0" smtClean="0">
                <a:solidFill>
                  <a:schemeClr val="tx1"/>
                </a:solidFill>
                <a:latin typeface="Times New Roman" pitchFamily="18" charset="0"/>
                <a:cs typeface="Times New Roman" pitchFamily="18" charset="0"/>
              </a:rPr>
              <a:t>وزن </a:t>
            </a:r>
            <a:r>
              <a:rPr lang="ar-TN" sz="8800" dirty="0" err="1" smtClean="0">
                <a:solidFill>
                  <a:schemeClr val="tx1"/>
                </a:solidFill>
                <a:latin typeface="Times New Roman" pitchFamily="18" charset="0"/>
                <a:cs typeface="Times New Roman" pitchFamily="18" charset="0"/>
              </a:rPr>
              <a:t>مُفاعَلَة</a:t>
            </a:r>
            <a:r>
              <a:rPr lang="ar-TN" sz="8800" dirty="0" smtClean="0">
                <a:solidFill>
                  <a:schemeClr val="tx1"/>
                </a:solidFill>
                <a:latin typeface="Times New Roman" pitchFamily="18" charset="0"/>
                <a:cs typeface="Times New Roman" pitchFamily="18" charset="0"/>
              </a:rPr>
              <a:t/>
            </a:r>
            <a:br>
              <a:rPr lang="ar-TN" sz="8800" dirty="0" smtClean="0">
                <a:solidFill>
                  <a:schemeClr val="tx1"/>
                </a:solidFill>
                <a:latin typeface="Times New Roman" pitchFamily="18" charset="0"/>
                <a:cs typeface="Times New Roman" pitchFamily="18" charset="0"/>
              </a:rPr>
            </a:br>
            <a:r>
              <a:rPr lang="ar-TN" sz="8800" dirty="0" smtClean="0">
                <a:solidFill>
                  <a:schemeClr val="tx1"/>
                </a:solidFill>
                <a:latin typeface="Times New Roman" pitchFamily="18" charset="0"/>
                <a:cs typeface="Times New Roman" pitchFamily="18" charset="0"/>
              </a:rPr>
              <a:t>مصدر أصليّ </a:t>
            </a:r>
            <a:br>
              <a:rPr lang="ar-TN" sz="8800" dirty="0" smtClean="0">
                <a:solidFill>
                  <a:schemeClr val="tx1"/>
                </a:solidFill>
                <a:latin typeface="Times New Roman" pitchFamily="18" charset="0"/>
                <a:cs typeface="Times New Roman" pitchFamily="18" charset="0"/>
              </a:rPr>
            </a:br>
            <a:r>
              <a:rPr lang="ar-TN" sz="8800" dirty="0" err="1" smtClean="0">
                <a:solidFill>
                  <a:schemeClr val="tx1"/>
                </a:solidFill>
                <a:latin typeface="Times New Roman" pitchFamily="18" charset="0"/>
                <a:cs typeface="Times New Roman" pitchFamily="18" charset="0"/>
              </a:rPr>
              <a:t>و</a:t>
            </a:r>
            <a:r>
              <a:rPr lang="ar-TN" sz="8800" dirty="0" smtClean="0">
                <a:solidFill>
                  <a:schemeClr val="tx1"/>
                </a:solidFill>
                <a:latin typeface="Times New Roman" pitchFamily="18" charset="0"/>
                <a:cs typeface="Times New Roman" pitchFamily="18" charset="0"/>
              </a:rPr>
              <a:t> ليس مصدرا ميميّا</a:t>
            </a:r>
            <a:endParaRPr lang="fr-FR" sz="8800" dirty="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500042"/>
          </a:xfrm>
        </p:spPr>
        <p:txBody>
          <a:bodyPr>
            <a:noAutofit/>
          </a:bodyPr>
          <a:lstStyle/>
          <a:p>
            <a:r>
              <a:rPr lang="ar-TN" sz="2800" b="1" dirty="0" smtClean="0">
                <a:latin typeface="Arial" pitchFamily="34" charset="0"/>
                <a:cs typeface="Arial" pitchFamily="34" charset="0"/>
              </a:rPr>
              <a:t>المدرسة الإعدادية منزل جميل 2                 الأستاذ محمد الهادي </a:t>
            </a:r>
            <a:r>
              <a:rPr lang="ar-TN" sz="2800" b="1" dirty="0" err="1" smtClean="0">
                <a:latin typeface="Arial" pitchFamily="34" charset="0"/>
                <a:cs typeface="Arial" pitchFamily="34" charset="0"/>
              </a:rPr>
              <a:t>الكعبوري</a:t>
            </a:r>
            <a:r>
              <a:rPr lang="ar-TN" sz="2800" b="1" dirty="0" smtClean="0">
                <a:latin typeface="Arial" pitchFamily="34" charset="0"/>
                <a:cs typeface="Arial" pitchFamily="34" charset="0"/>
              </a:rPr>
              <a:t/>
            </a:r>
            <a:br>
              <a:rPr lang="ar-TN" sz="2800" b="1" dirty="0" smtClean="0">
                <a:latin typeface="Arial" pitchFamily="34" charset="0"/>
                <a:cs typeface="Arial" pitchFamily="34" charset="0"/>
              </a:rPr>
            </a:br>
            <a:endParaRPr lang="fr-FR" sz="2800" b="1" dirty="0">
              <a:latin typeface="Arial" pitchFamily="34" charset="0"/>
              <a:cs typeface="Arial" pitchFamily="34" charset="0"/>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5" name="Rectangle 4"/>
          <p:cNvSpPr/>
          <p:nvPr/>
        </p:nvSpPr>
        <p:spPr>
          <a:xfrm>
            <a:off x="0" y="500042"/>
            <a:ext cx="9144000" cy="5929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8000" dirty="0" smtClean="0">
                <a:solidFill>
                  <a:srgbClr val="FFFF00"/>
                </a:solidFill>
              </a:rPr>
              <a:t>تعريف المصدر الميمي</a:t>
            </a:r>
            <a:endParaRPr lang="fr-FR" sz="8000" dirty="0">
              <a:solidFill>
                <a:srgbClr val="FFFF00"/>
              </a:solidFill>
            </a:endParaRPr>
          </a:p>
        </p:txBody>
      </p:sp>
      <p:sp>
        <p:nvSpPr>
          <p:cNvPr id="6" name="Espace réservé de la date 5"/>
          <p:cNvSpPr>
            <a:spLocks noGrp="1"/>
          </p:cNvSpPr>
          <p:nvPr>
            <p:ph type="dt" sz="half" idx="10"/>
          </p:nvPr>
        </p:nvSpPr>
        <p:spPr>
          <a:xfrm>
            <a:off x="-32" y="6421461"/>
            <a:ext cx="2133600" cy="365125"/>
          </a:xfrm>
        </p:spPr>
        <p:txBody>
          <a:bodyPr/>
          <a:lstStyle/>
          <a:p>
            <a:r>
              <a:rPr lang="ar-TN" dirty="0" smtClean="0"/>
              <a:t>10/01/2012</a:t>
            </a:r>
            <a:endParaRPr lang="fr-FR" dirty="0"/>
          </a:p>
        </p:txBody>
      </p:sp>
      <p:sp>
        <p:nvSpPr>
          <p:cNvPr id="7" name="Espace réservé du pied de page 6"/>
          <p:cNvSpPr>
            <a:spLocks noGrp="1"/>
          </p:cNvSpPr>
          <p:nvPr>
            <p:ph type="ftr" sz="quarter" idx="11"/>
          </p:nvPr>
        </p:nvSpPr>
        <p:spPr>
          <a:xfrm>
            <a:off x="1428728" y="6429396"/>
            <a:ext cx="7715272" cy="357190"/>
          </a:xfrm>
        </p:spPr>
        <p:txBody>
          <a:bodyPr/>
          <a:lstStyle/>
          <a:p>
            <a:pPr algn="r"/>
            <a:r>
              <a:rPr lang="ar-TN" sz="2000" b="1" dirty="0" smtClean="0">
                <a:solidFill>
                  <a:srgbClr val="FFFF00"/>
                </a:solidFill>
              </a:rPr>
              <a:t>المصدر الميمي </a:t>
            </a:r>
            <a:r>
              <a:rPr lang="ar-TN" sz="2000" b="1" dirty="0" err="1" smtClean="0">
                <a:solidFill>
                  <a:srgbClr val="FFFF00"/>
                </a:solidFill>
              </a:rPr>
              <a:t>و</a:t>
            </a:r>
            <a:r>
              <a:rPr lang="ar-TN" sz="2000" b="1" dirty="0" smtClean="0">
                <a:solidFill>
                  <a:srgbClr val="FFFF00"/>
                </a:solidFill>
              </a:rPr>
              <a:t> اسم الزمان </a:t>
            </a:r>
            <a:r>
              <a:rPr lang="ar-TN" sz="2000" b="1" dirty="0" err="1" smtClean="0">
                <a:solidFill>
                  <a:srgbClr val="FFFF00"/>
                </a:solidFill>
              </a:rPr>
              <a:t>و</a:t>
            </a:r>
            <a:r>
              <a:rPr lang="ar-TN" sz="2000" b="1" dirty="0" smtClean="0">
                <a:solidFill>
                  <a:srgbClr val="FFFF00"/>
                </a:solidFill>
              </a:rPr>
              <a:t> اسم المكان</a:t>
            </a:r>
            <a:endParaRPr lang="fr-FR" sz="2000" b="1" dirty="0">
              <a:solidFill>
                <a:srgbClr val="FFFF00"/>
              </a:solidFill>
            </a:endParaRPr>
          </a:p>
        </p:txBody>
      </p:sp>
      <p:sp>
        <p:nvSpPr>
          <p:cNvPr id="8" name="Rectangle 7"/>
          <p:cNvSpPr/>
          <p:nvPr/>
        </p:nvSpPr>
        <p:spPr>
          <a:xfrm>
            <a:off x="0" y="500042"/>
            <a:ext cx="9144000" cy="5929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r-TN" sz="2800" b="1" dirty="0" smtClean="0">
                <a:solidFill>
                  <a:schemeClr val="bg2">
                    <a:lumMod val="60000"/>
                    <a:lumOff val="40000"/>
                  </a:schemeClr>
                </a:solidFill>
                <a:latin typeface="Times New Roman" pitchFamily="18" charset="0"/>
                <a:cs typeface="Times New Roman" pitchFamily="18" charset="0"/>
              </a:rPr>
              <a:t>عوّض الكلمات الخضراء بمصادر من الأفعال نفسها محافظا على المعنى</a:t>
            </a:r>
            <a:br>
              <a:rPr lang="ar-TN" sz="2800" b="1" dirty="0" smtClean="0">
                <a:solidFill>
                  <a:schemeClr val="bg2">
                    <a:lumMod val="60000"/>
                    <a:lumOff val="40000"/>
                  </a:schemeClr>
                </a:solidFill>
                <a:latin typeface="Times New Roman" pitchFamily="18" charset="0"/>
                <a:cs typeface="Times New Roman" pitchFamily="18" charset="0"/>
              </a:rPr>
            </a:br>
            <a:r>
              <a:rPr lang="ar-TN" sz="2800" b="1" dirty="0" smtClean="0">
                <a:solidFill>
                  <a:schemeClr val="bg2">
                    <a:lumMod val="60000"/>
                    <a:lumOff val="40000"/>
                  </a:schemeClr>
                </a:solidFill>
                <a:latin typeface="Times New Roman" pitchFamily="18" charset="0"/>
                <a:cs typeface="Times New Roman" pitchFamily="18" charset="0"/>
              </a:rPr>
              <a:t/>
            </a:r>
            <a:br>
              <a:rPr lang="ar-TN" sz="2800" b="1" dirty="0" smtClean="0">
                <a:solidFill>
                  <a:schemeClr val="bg2">
                    <a:lumMod val="60000"/>
                    <a:lumOff val="40000"/>
                  </a:schemeClr>
                </a:solidFill>
                <a:latin typeface="Times New Roman" pitchFamily="18" charset="0"/>
                <a:cs typeface="Times New Roman" pitchFamily="18" charset="0"/>
              </a:rPr>
            </a:br>
            <a:r>
              <a:rPr lang="ar-TN" sz="3600" b="1" dirty="0" smtClean="0">
                <a:latin typeface="Times New Roman" pitchFamily="18" charset="0"/>
                <a:cs typeface="Times New Roman" pitchFamily="18" charset="0"/>
              </a:rPr>
              <a:t> </a:t>
            </a:r>
            <a:r>
              <a:rPr lang="ar-TN" sz="4000" b="1" dirty="0" smtClean="0">
                <a:latin typeface="Times New Roman" pitchFamily="18" charset="0"/>
                <a:cs typeface="Times New Roman" pitchFamily="18" charset="0"/>
              </a:rPr>
              <a:t>عاشت الضيعة ترفرف عليها السّكينة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الطّمأنينة يتآزر أهلوها على</a:t>
            </a:r>
            <a:r>
              <a:rPr lang="ar-TN" sz="4000" b="1" dirty="0" smtClean="0">
                <a:solidFill>
                  <a:srgbClr val="92D050"/>
                </a:solidFill>
                <a:latin typeface="Times New Roman" pitchFamily="18" charset="0"/>
                <a:cs typeface="Times New Roman" pitchFamily="18" charset="0"/>
              </a:rPr>
              <a:t> </a:t>
            </a:r>
            <a:r>
              <a:rPr lang="ar-TN" sz="4000" b="1" dirty="0" smtClean="0">
                <a:solidFill>
                  <a:schemeClr val="tx1"/>
                </a:solidFill>
                <a:latin typeface="Times New Roman" pitchFamily="18" charset="0"/>
                <a:cs typeface="Times New Roman" pitchFamily="18" charset="0"/>
              </a:rPr>
              <a:t>المَعاش</a:t>
            </a:r>
            <a:r>
              <a:rPr lang="ar-TN" sz="4000" b="1" dirty="0" smtClean="0">
                <a:solidFill>
                  <a:srgbClr val="92D050"/>
                </a:solidFill>
                <a:latin typeface="Times New Roman" pitchFamily="18" charset="0"/>
                <a:cs typeface="Times New Roman" pitchFamily="18" charset="0"/>
              </a:rPr>
              <a:t>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تصل بينهم وشائج</a:t>
            </a:r>
            <a:r>
              <a:rPr lang="ar-TN" sz="4000" b="1" dirty="0" smtClean="0">
                <a:solidFill>
                  <a:srgbClr val="92D050"/>
                </a:solidFill>
                <a:latin typeface="Times New Roman" pitchFamily="18" charset="0"/>
                <a:cs typeface="Times New Roman" pitchFamily="18" charset="0"/>
              </a:rPr>
              <a:t> مَودّة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إيلاف ...قام على هذه الضّيعة السّعيدة شيخ حلّ من قومه محلّ الأب من بنيه . يضمر لهم الحنان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a:t>
            </a:r>
            <a:r>
              <a:rPr lang="ar-TN" sz="4000" b="1" dirty="0" smtClean="0">
                <a:solidFill>
                  <a:srgbClr val="92D050"/>
                </a:solidFill>
                <a:latin typeface="Times New Roman" pitchFamily="18" charset="0"/>
                <a:cs typeface="Times New Roman" pitchFamily="18" charset="0"/>
              </a:rPr>
              <a:t>المَرحمة</a:t>
            </a:r>
            <a:r>
              <a:rPr lang="ar-TN" sz="4000" b="1" dirty="0" smtClean="0">
                <a:latin typeface="Times New Roman" pitchFamily="18" charset="0"/>
                <a:cs typeface="Times New Roman" pitchFamily="18" charset="0"/>
              </a:rPr>
              <a:t> . و هو على الرّغم من علوّ سنّه جمّ النّشاط ,متوقّد الذّهن , يعيش  مَعيشة الفلاّح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لا </a:t>
            </a:r>
            <a:r>
              <a:rPr lang="ar-TN" sz="4000" b="1" dirty="0" smtClean="0">
                <a:solidFill>
                  <a:srgbClr val="00B050"/>
                </a:solidFill>
                <a:latin typeface="Times New Roman" pitchFamily="18" charset="0"/>
                <a:cs typeface="Times New Roman" pitchFamily="18" charset="0"/>
              </a:rPr>
              <a:t>مُتَميَّز</a:t>
            </a:r>
            <a:r>
              <a:rPr lang="ar-TN" sz="4000" b="1" dirty="0" smtClean="0">
                <a:latin typeface="Times New Roman" pitchFamily="18" charset="0"/>
                <a:cs typeface="Times New Roman" pitchFamily="18" charset="0"/>
              </a:rPr>
              <a:t> له في </a:t>
            </a:r>
            <a:r>
              <a:rPr lang="ar-TN" sz="4000" b="1" dirty="0" smtClean="0">
                <a:solidFill>
                  <a:srgbClr val="00B050"/>
                </a:solidFill>
                <a:latin typeface="Times New Roman" pitchFamily="18" charset="0"/>
                <a:cs typeface="Times New Roman" pitchFamily="18" charset="0"/>
              </a:rPr>
              <a:t>مَطعَم</a:t>
            </a:r>
            <a:r>
              <a:rPr lang="ar-TN" sz="4000" b="1" dirty="0" smtClean="0">
                <a:latin typeface="Times New Roman" pitchFamily="18" charset="0"/>
                <a:cs typeface="Times New Roman" pitchFamily="18" charset="0"/>
              </a:rPr>
              <a:t>ه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a:t>
            </a:r>
            <a:r>
              <a:rPr lang="ar-TN" sz="4000" b="1" dirty="0" smtClean="0">
                <a:solidFill>
                  <a:srgbClr val="92D050"/>
                </a:solidFill>
                <a:latin typeface="Times New Roman" pitchFamily="18" charset="0"/>
                <a:cs typeface="Times New Roman" pitchFamily="18" charset="0"/>
              </a:rPr>
              <a:t>مَلبَس</a:t>
            </a:r>
            <a:r>
              <a:rPr lang="ar-TN" sz="4000" b="1" dirty="0" smtClean="0">
                <a:latin typeface="Times New Roman" pitchFamily="18" charset="0"/>
                <a:cs typeface="Times New Roman" pitchFamily="18" charset="0"/>
              </a:rPr>
              <a:t>ه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a:t>
            </a:r>
            <a:r>
              <a:rPr lang="ar-TN" sz="4000" b="1" dirty="0" smtClean="0">
                <a:solidFill>
                  <a:schemeClr val="tx1"/>
                </a:solidFill>
                <a:latin typeface="Times New Roman" pitchFamily="18" charset="0"/>
                <a:cs typeface="Times New Roman" pitchFamily="18" charset="0"/>
              </a:rPr>
              <a:t>مَسكنه</a:t>
            </a:r>
            <a:r>
              <a:rPr lang="ar-TN" sz="4000" b="1" dirty="0" smtClean="0">
                <a:latin typeface="Times New Roman" pitchFamily="18" charset="0"/>
                <a:cs typeface="Times New Roman" pitchFamily="18" charset="0"/>
              </a:rPr>
              <a:t> عن سائر سكّان الضّيعة“ </a:t>
            </a:r>
            <a:r>
              <a:rPr lang="ar-TN" sz="3600" b="1" dirty="0" smtClean="0">
                <a:latin typeface="Times New Roman" pitchFamily="18" charset="0"/>
                <a:cs typeface="Times New Roman" pitchFamily="18" charset="0"/>
              </a:rPr>
              <a:t/>
            </a:r>
            <a:br>
              <a:rPr lang="ar-TN" sz="3600" b="1" dirty="0" smtClean="0">
                <a:latin typeface="Times New Roman" pitchFamily="18" charset="0"/>
                <a:cs typeface="Times New Roman" pitchFamily="18" charset="0"/>
              </a:rPr>
            </a:br>
            <a:r>
              <a:rPr lang="ar-TN" sz="3600" b="1" dirty="0" smtClean="0">
                <a:solidFill>
                  <a:schemeClr val="bg2">
                    <a:lumMod val="90000"/>
                  </a:schemeClr>
                </a:solidFill>
                <a:latin typeface="Times New Roman" pitchFamily="18" charset="0"/>
                <a:cs typeface="Times New Roman" pitchFamily="18" charset="0"/>
              </a:rPr>
              <a:t>عن محمود تيمور/دنيا جديدة</a:t>
            </a:r>
            <a:endParaRPr lang="fr-FR" sz="3600" b="1" dirty="0">
              <a:solidFill>
                <a:schemeClr val="bg2">
                  <a:lumMod val="90000"/>
                </a:schemeClr>
              </a:solidFill>
              <a:latin typeface="Times New Roman" pitchFamily="18" charset="0"/>
              <a:cs typeface="Times New Roman" pitchFamily="18" charset="0"/>
            </a:endParaRPr>
          </a:p>
        </p:txBody>
      </p:sp>
      <p:graphicFrame>
        <p:nvGraphicFramePr>
          <p:cNvPr id="9" name="Tableau 8"/>
          <p:cNvGraphicFramePr>
            <a:graphicFrameLocks noGrp="1"/>
          </p:cNvGraphicFramePr>
          <p:nvPr/>
        </p:nvGraphicFramePr>
        <p:xfrm>
          <a:off x="0" y="627718"/>
          <a:ext cx="9144000" cy="5730240"/>
        </p:xfrm>
        <a:graphic>
          <a:graphicData uri="http://schemas.openxmlformats.org/drawingml/2006/table">
            <a:tbl>
              <a:tblPr firstRow="1" bandRow="1">
                <a:tableStyleId>{5C22544A-7EE6-4342-B048-85BDC9FD1C3A}</a:tableStyleId>
              </a:tblPr>
              <a:tblGrid>
                <a:gridCol w="3048000"/>
                <a:gridCol w="3048000"/>
                <a:gridCol w="3048000"/>
              </a:tblGrid>
              <a:tr h="446484">
                <a:tc>
                  <a:txBody>
                    <a:bodyPr/>
                    <a:lstStyle/>
                    <a:p>
                      <a:pPr marL="0" algn="ctr" rtl="0" eaLnBrk="1" latinLnBrk="0" hangingPunct="1"/>
                      <a:r>
                        <a:rPr kumimoji="0" lang="ar-TN" sz="4000" b="1" kern="1200" dirty="0" smtClean="0">
                          <a:solidFill>
                            <a:schemeClr val="accent3">
                              <a:lumMod val="60000"/>
                              <a:lumOff val="40000"/>
                            </a:schemeClr>
                          </a:solidFill>
                          <a:latin typeface="+mn-lt"/>
                          <a:ea typeface="+mn-ea"/>
                          <a:cs typeface="+mn-cs"/>
                        </a:rPr>
                        <a:t>الحرف الأوّل</a:t>
                      </a:r>
                      <a:endParaRPr kumimoji="0" lang="fr-FR" sz="4000" b="1" kern="1200" dirty="0">
                        <a:solidFill>
                          <a:schemeClr val="accent3">
                            <a:lumMod val="60000"/>
                            <a:lumOff val="40000"/>
                          </a:schemeClr>
                        </a:solidFill>
                        <a:latin typeface="+mn-lt"/>
                        <a:ea typeface="+mn-ea"/>
                        <a:cs typeface="+mn-cs"/>
                      </a:endParaRPr>
                    </a:p>
                  </a:txBody>
                  <a:tcPr anchor="ctr"/>
                </a:tc>
                <a:tc>
                  <a:txBody>
                    <a:bodyPr/>
                    <a:lstStyle/>
                    <a:p>
                      <a:pPr algn="ctr"/>
                      <a:r>
                        <a:rPr lang="ar-TN" sz="4000" dirty="0" smtClean="0">
                          <a:solidFill>
                            <a:schemeClr val="accent3">
                              <a:lumMod val="60000"/>
                              <a:lumOff val="40000"/>
                            </a:schemeClr>
                          </a:solidFill>
                        </a:rPr>
                        <a:t>المصدر المعوّض </a:t>
                      </a:r>
                      <a:endParaRPr lang="fr-FR" sz="4000" dirty="0">
                        <a:solidFill>
                          <a:schemeClr val="accent3">
                            <a:lumMod val="60000"/>
                            <a:lumOff val="40000"/>
                          </a:schemeClr>
                        </a:solidFill>
                      </a:endParaRPr>
                    </a:p>
                  </a:txBody>
                  <a:tcPr anchor="ctr"/>
                </a:tc>
                <a:tc>
                  <a:txBody>
                    <a:bodyPr/>
                    <a:lstStyle/>
                    <a:p>
                      <a:pPr algn="ctr"/>
                      <a:r>
                        <a:rPr lang="ar-TN" sz="4000" dirty="0" smtClean="0">
                          <a:solidFill>
                            <a:schemeClr val="accent3">
                              <a:lumMod val="60000"/>
                              <a:lumOff val="40000"/>
                            </a:schemeClr>
                          </a:solidFill>
                        </a:rPr>
                        <a:t>الكلمات الخضراء</a:t>
                      </a:r>
                      <a:endParaRPr lang="fr-FR" sz="4000" dirty="0">
                        <a:solidFill>
                          <a:schemeClr val="accent3">
                            <a:lumMod val="60000"/>
                            <a:lumOff val="40000"/>
                          </a:schemeClr>
                        </a:solidFill>
                      </a:endParaRPr>
                    </a:p>
                  </a:txBody>
                  <a:tcPr anchor="ctr"/>
                </a:tc>
              </a:tr>
              <a:tr h="732240">
                <a:tc>
                  <a:txBody>
                    <a:bodyPr/>
                    <a:lstStyle/>
                    <a:p>
                      <a:pPr algn="ctr"/>
                      <a:endParaRPr lang="fr-FR" sz="4200" dirty="0"/>
                    </a:p>
                  </a:txBody>
                  <a:tcPr anchor="ctr"/>
                </a:tc>
                <a:tc>
                  <a:txBody>
                    <a:bodyPr/>
                    <a:lstStyle/>
                    <a:p>
                      <a:pPr algn="ctr"/>
                      <a:endParaRPr lang="fr-FR" sz="4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ar-TN" sz="6000" b="1" dirty="0" smtClean="0">
                          <a:solidFill>
                            <a:srgbClr val="FF0000"/>
                          </a:solidFill>
                          <a:latin typeface="Times New Roman" pitchFamily="18" charset="0"/>
                          <a:cs typeface="Times New Roman" pitchFamily="18" charset="0"/>
                        </a:rPr>
                        <a:t>مَ</a:t>
                      </a:r>
                      <a:r>
                        <a:rPr lang="ar-TN" sz="6000" b="1" dirty="0" smtClean="0">
                          <a:solidFill>
                            <a:srgbClr val="00B050"/>
                          </a:solidFill>
                          <a:latin typeface="Times New Roman" pitchFamily="18" charset="0"/>
                          <a:cs typeface="Times New Roman" pitchFamily="18" charset="0"/>
                        </a:rPr>
                        <a:t>ودَّة</a:t>
                      </a:r>
                      <a:endParaRPr lang="fr-FR" sz="6000" b="1" dirty="0" smtClean="0">
                        <a:solidFill>
                          <a:srgbClr val="00B050"/>
                        </a:solidFill>
                        <a:latin typeface="Times New Roman" pitchFamily="18" charset="0"/>
                        <a:cs typeface="Times New Roman" pitchFamily="18" charset="0"/>
                      </a:endParaRPr>
                    </a:p>
                  </a:txBody>
                  <a:tcPr anchor="ctr"/>
                </a:tc>
              </a:tr>
              <a:tr h="732240">
                <a:tc>
                  <a:txBody>
                    <a:bodyPr/>
                    <a:lstStyle/>
                    <a:p>
                      <a:pPr algn="ctr"/>
                      <a:endParaRPr lang="fr-FR" sz="4200" dirty="0"/>
                    </a:p>
                  </a:txBody>
                  <a:tcPr anchor="ctr"/>
                </a:tc>
                <a:tc>
                  <a:txBody>
                    <a:bodyPr/>
                    <a:lstStyle/>
                    <a:p>
                      <a:pPr algn="ctr"/>
                      <a:endParaRPr lang="fr-FR" sz="4200" dirty="0"/>
                    </a:p>
                  </a:txBody>
                  <a:tcPr anchor="ctr"/>
                </a:tc>
                <a:tc>
                  <a:txBody>
                    <a:bodyPr/>
                    <a:lstStyle/>
                    <a:p>
                      <a:pPr algn="ctr"/>
                      <a:r>
                        <a:rPr lang="ar-TN" sz="6000" b="1" dirty="0" smtClean="0">
                          <a:latin typeface="Times New Roman" pitchFamily="18" charset="0"/>
                          <a:cs typeface="Times New Roman" pitchFamily="18" charset="0"/>
                        </a:rPr>
                        <a:t>ال</a:t>
                      </a:r>
                      <a:r>
                        <a:rPr lang="ar-TN" sz="6000" b="1" dirty="0" smtClean="0">
                          <a:solidFill>
                            <a:srgbClr val="FF0000"/>
                          </a:solidFill>
                          <a:latin typeface="Times New Roman" pitchFamily="18" charset="0"/>
                          <a:cs typeface="Times New Roman" pitchFamily="18" charset="0"/>
                        </a:rPr>
                        <a:t>مَ</a:t>
                      </a:r>
                      <a:r>
                        <a:rPr lang="ar-TN" sz="6000" b="1" dirty="0" smtClean="0">
                          <a:solidFill>
                            <a:srgbClr val="00B050"/>
                          </a:solidFill>
                          <a:latin typeface="Times New Roman" pitchFamily="18" charset="0"/>
                          <a:cs typeface="Times New Roman" pitchFamily="18" charset="0"/>
                        </a:rPr>
                        <a:t>رحَمة</a:t>
                      </a:r>
                      <a:endParaRPr lang="fr-FR" sz="6000" dirty="0"/>
                    </a:p>
                  </a:txBody>
                  <a:tcPr anchor="ctr"/>
                </a:tc>
              </a:tr>
              <a:tr h="732240">
                <a:tc>
                  <a:txBody>
                    <a:bodyPr/>
                    <a:lstStyle/>
                    <a:p>
                      <a:pPr algn="ctr"/>
                      <a:endParaRPr lang="fr-FR" sz="4200" dirty="0"/>
                    </a:p>
                  </a:txBody>
                  <a:tcPr anchor="ctr"/>
                </a:tc>
                <a:tc>
                  <a:txBody>
                    <a:bodyPr/>
                    <a:lstStyle/>
                    <a:p>
                      <a:pPr algn="ctr"/>
                      <a:endParaRPr lang="fr-FR" sz="4200" dirty="0"/>
                    </a:p>
                  </a:txBody>
                  <a:tcPr anchor="ctr"/>
                </a:tc>
                <a:tc>
                  <a:txBody>
                    <a:bodyPr/>
                    <a:lstStyle/>
                    <a:p>
                      <a:pPr algn="ctr"/>
                      <a:r>
                        <a:rPr lang="ar-TN" sz="6000" b="1" dirty="0" smtClean="0">
                          <a:solidFill>
                            <a:srgbClr val="FF0000"/>
                          </a:solidFill>
                          <a:latin typeface="Times New Roman" pitchFamily="18" charset="0"/>
                          <a:cs typeface="Times New Roman" pitchFamily="18" charset="0"/>
                        </a:rPr>
                        <a:t>مُ</a:t>
                      </a:r>
                      <a:r>
                        <a:rPr lang="ar-TN" sz="6000" b="1" dirty="0" smtClean="0">
                          <a:solidFill>
                            <a:srgbClr val="00B050"/>
                          </a:solidFill>
                          <a:latin typeface="Times New Roman" pitchFamily="18" charset="0"/>
                          <a:cs typeface="Times New Roman" pitchFamily="18" charset="0"/>
                        </a:rPr>
                        <a:t>تَميّز</a:t>
                      </a:r>
                      <a:r>
                        <a:rPr lang="ar-TN" sz="6000" b="1" dirty="0" smtClean="0">
                          <a:latin typeface="Times New Roman" pitchFamily="18" charset="0"/>
                          <a:cs typeface="Times New Roman" pitchFamily="18" charset="0"/>
                        </a:rPr>
                        <a:t> </a:t>
                      </a:r>
                      <a:endParaRPr lang="fr-FR" sz="6000" dirty="0"/>
                    </a:p>
                  </a:txBody>
                  <a:tcPr anchor="ctr"/>
                </a:tc>
              </a:tr>
              <a:tr h="732240">
                <a:tc>
                  <a:txBody>
                    <a:bodyPr/>
                    <a:lstStyle/>
                    <a:p>
                      <a:pPr algn="ctr"/>
                      <a:endParaRPr lang="fr-FR" sz="4200" dirty="0"/>
                    </a:p>
                  </a:txBody>
                  <a:tcPr anchor="ctr"/>
                </a:tc>
                <a:tc>
                  <a:txBody>
                    <a:bodyPr/>
                    <a:lstStyle/>
                    <a:p>
                      <a:pPr algn="ctr"/>
                      <a:endParaRPr lang="fr-FR" sz="4200" dirty="0"/>
                    </a:p>
                  </a:txBody>
                  <a:tcPr anchor="ctr"/>
                </a:tc>
                <a:tc>
                  <a:txBody>
                    <a:bodyPr/>
                    <a:lstStyle/>
                    <a:p>
                      <a:pPr algn="ctr"/>
                      <a:r>
                        <a:rPr lang="ar-TN" sz="6000" b="1" dirty="0" smtClean="0">
                          <a:solidFill>
                            <a:srgbClr val="FF0000"/>
                          </a:solidFill>
                          <a:latin typeface="Times New Roman" pitchFamily="18" charset="0"/>
                          <a:cs typeface="Times New Roman" pitchFamily="18" charset="0"/>
                        </a:rPr>
                        <a:t>مَ</a:t>
                      </a:r>
                      <a:r>
                        <a:rPr lang="ar-TN" sz="6000" b="1" dirty="0" smtClean="0">
                          <a:solidFill>
                            <a:srgbClr val="00B050"/>
                          </a:solidFill>
                          <a:latin typeface="Times New Roman" pitchFamily="18" charset="0"/>
                          <a:cs typeface="Times New Roman" pitchFamily="18" charset="0"/>
                        </a:rPr>
                        <a:t>طعَم</a:t>
                      </a:r>
                      <a:endParaRPr lang="fr-FR" sz="6000" dirty="0"/>
                    </a:p>
                  </a:txBody>
                  <a:tcPr anchor="ctr"/>
                </a:tc>
              </a:tr>
              <a:tr h="732240">
                <a:tc>
                  <a:txBody>
                    <a:bodyPr/>
                    <a:lstStyle/>
                    <a:p>
                      <a:pPr algn="ctr"/>
                      <a:endParaRPr lang="fr-FR" sz="4200" dirty="0"/>
                    </a:p>
                  </a:txBody>
                  <a:tcPr anchor="ctr"/>
                </a:tc>
                <a:tc>
                  <a:txBody>
                    <a:bodyPr/>
                    <a:lstStyle/>
                    <a:p>
                      <a:pPr algn="ctr"/>
                      <a:endParaRPr lang="fr-FR" sz="4200" dirty="0"/>
                    </a:p>
                  </a:txBody>
                  <a:tcPr anchor="ctr"/>
                </a:tc>
                <a:tc>
                  <a:txBody>
                    <a:bodyPr/>
                    <a:lstStyle/>
                    <a:p>
                      <a:pPr algn="ctr"/>
                      <a:r>
                        <a:rPr lang="ar-TN" sz="6000" b="1" dirty="0" smtClean="0">
                          <a:solidFill>
                            <a:srgbClr val="FF0000"/>
                          </a:solidFill>
                          <a:latin typeface="Times New Roman" pitchFamily="18" charset="0"/>
                          <a:cs typeface="Times New Roman" pitchFamily="18" charset="0"/>
                        </a:rPr>
                        <a:t>مَ</a:t>
                      </a:r>
                      <a:r>
                        <a:rPr lang="ar-TN" sz="6000" b="1" dirty="0" smtClean="0">
                          <a:solidFill>
                            <a:srgbClr val="00B050"/>
                          </a:solidFill>
                          <a:latin typeface="Times New Roman" pitchFamily="18" charset="0"/>
                          <a:cs typeface="Times New Roman" pitchFamily="18" charset="0"/>
                        </a:rPr>
                        <a:t>لبَس</a:t>
                      </a:r>
                      <a:endParaRPr lang="fr-FR" sz="6000" dirty="0"/>
                    </a:p>
                  </a:txBody>
                  <a:tcPr anchor="ctr"/>
                </a:tc>
              </a:tr>
            </a:tbl>
          </a:graphicData>
        </a:graphic>
      </p:graphicFrame>
      <p:sp>
        <p:nvSpPr>
          <p:cNvPr id="10" name="ZoneTexte 9"/>
          <p:cNvSpPr txBox="1"/>
          <p:nvPr/>
        </p:nvSpPr>
        <p:spPr>
          <a:xfrm>
            <a:off x="285720" y="3643314"/>
            <a:ext cx="2571768" cy="2754600"/>
          </a:xfrm>
          <a:prstGeom prst="rect">
            <a:avLst/>
          </a:prstGeom>
          <a:noFill/>
        </p:spPr>
        <p:txBody>
          <a:bodyPr wrap="square" rtlCol="0">
            <a:spAutoFit/>
          </a:bodyPr>
          <a:lstStyle/>
          <a:p>
            <a:pPr algn="ctr"/>
            <a:r>
              <a:rPr lang="ar-TN" sz="17300" b="1" dirty="0" err="1" smtClean="0">
                <a:solidFill>
                  <a:srgbClr val="FF0000"/>
                </a:solidFill>
              </a:rPr>
              <a:t>مُـ</a:t>
            </a:r>
            <a:endParaRPr lang="fr-FR" sz="14400" b="1" dirty="0">
              <a:solidFill>
                <a:srgbClr val="FF0000"/>
              </a:solidFill>
            </a:endParaRPr>
          </a:p>
        </p:txBody>
      </p:sp>
      <p:sp>
        <p:nvSpPr>
          <p:cNvPr id="12" name="ZoneTexte 11"/>
          <p:cNvSpPr txBox="1"/>
          <p:nvPr/>
        </p:nvSpPr>
        <p:spPr>
          <a:xfrm>
            <a:off x="3143240" y="1285860"/>
            <a:ext cx="2928958" cy="1015663"/>
          </a:xfrm>
          <a:prstGeom prst="rect">
            <a:avLst/>
          </a:prstGeom>
          <a:noFill/>
        </p:spPr>
        <p:txBody>
          <a:bodyPr wrap="square" rtlCol="0">
            <a:spAutoFit/>
          </a:bodyPr>
          <a:lstStyle/>
          <a:p>
            <a:pPr algn="ctr"/>
            <a:r>
              <a:rPr lang="ar-TN" sz="6000" b="1" dirty="0" smtClean="0">
                <a:solidFill>
                  <a:schemeClr val="accent1">
                    <a:lumMod val="75000"/>
                  </a:schemeClr>
                </a:solidFill>
              </a:rPr>
              <a:t>وُدّ</a:t>
            </a:r>
            <a:endParaRPr lang="fr-FR" sz="5400" b="1" dirty="0" smtClean="0">
              <a:solidFill>
                <a:schemeClr val="accent1">
                  <a:lumMod val="75000"/>
                </a:schemeClr>
              </a:solidFill>
            </a:endParaRPr>
          </a:p>
        </p:txBody>
      </p:sp>
      <p:sp>
        <p:nvSpPr>
          <p:cNvPr id="13" name="ZoneTexte 12"/>
          <p:cNvSpPr txBox="1"/>
          <p:nvPr/>
        </p:nvSpPr>
        <p:spPr>
          <a:xfrm>
            <a:off x="3143240" y="2357430"/>
            <a:ext cx="2928958" cy="1015663"/>
          </a:xfrm>
          <a:prstGeom prst="rect">
            <a:avLst/>
          </a:prstGeom>
          <a:noFill/>
        </p:spPr>
        <p:txBody>
          <a:bodyPr wrap="square" rtlCol="0">
            <a:spAutoFit/>
          </a:bodyPr>
          <a:lstStyle/>
          <a:p>
            <a:pPr algn="ctr"/>
            <a:r>
              <a:rPr lang="ar-TN" sz="6000" b="1" dirty="0" smtClean="0">
                <a:solidFill>
                  <a:schemeClr val="accent1">
                    <a:lumMod val="75000"/>
                  </a:schemeClr>
                </a:solidFill>
              </a:rPr>
              <a:t>رحمة</a:t>
            </a:r>
            <a:endParaRPr lang="fr-FR" sz="4000" b="1" dirty="0" smtClean="0">
              <a:solidFill>
                <a:schemeClr val="accent1">
                  <a:lumMod val="75000"/>
                </a:schemeClr>
              </a:solidFill>
            </a:endParaRPr>
          </a:p>
        </p:txBody>
      </p:sp>
      <p:sp>
        <p:nvSpPr>
          <p:cNvPr id="14" name="ZoneTexte 13"/>
          <p:cNvSpPr txBox="1"/>
          <p:nvPr/>
        </p:nvSpPr>
        <p:spPr>
          <a:xfrm>
            <a:off x="3071802" y="3357562"/>
            <a:ext cx="3000396" cy="1015663"/>
          </a:xfrm>
          <a:prstGeom prst="rect">
            <a:avLst/>
          </a:prstGeom>
          <a:noFill/>
        </p:spPr>
        <p:txBody>
          <a:bodyPr wrap="square" rtlCol="0">
            <a:spAutoFit/>
          </a:bodyPr>
          <a:lstStyle/>
          <a:p>
            <a:pPr algn="ctr"/>
            <a:r>
              <a:rPr lang="ar-TN" sz="6000" b="1" dirty="0" smtClean="0">
                <a:solidFill>
                  <a:schemeClr val="accent1">
                    <a:lumMod val="75000"/>
                  </a:schemeClr>
                </a:solidFill>
              </a:rPr>
              <a:t>تميُّز</a:t>
            </a:r>
            <a:endParaRPr lang="fr-FR" sz="5400" b="1" dirty="0" smtClean="0">
              <a:solidFill>
                <a:schemeClr val="accent1">
                  <a:lumMod val="75000"/>
                </a:schemeClr>
              </a:solidFill>
            </a:endParaRPr>
          </a:p>
        </p:txBody>
      </p:sp>
      <p:sp>
        <p:nvSpPr>
          <p:cNvPr id="15" name="ZoneTexte 14"/>
          <p:cNvSpPr txBox="1"/>
          <p:nvPr/>
        </p:nvSpPr>
        <p:spPr>
          <a:xfrm>
            <a:off x="3071802" y="4342163"/>
            <a:ext cx="3000396" cy="1015663"/>
          </a:xfrm>
          <a:prstGeom prst="rect">
            <a:avLst/>
          </a:prstGeom>
          <a:noFill/>
        </p:spPr>
        <p:txBody>
          <a:bodyPr wrap="square" rtlCol="0">
            <a:spAutoFit/>
          </a:bodyPr>
          <a:lstStyle/>
          <a:p>
            <a:pPr algn="ctr"/>
            <a:r>
              <a:rPr lang="ar-TN" sz="6000" b="1" dirty="0" smtClean="0">
                <a:solidFill>
                  <a:schemeClr val="accent1">
                    <a:lumMod val="75000"/>
                  </a:schemeClr>
                </a:solidFill>
              </a:rPr>
              <a:t>طعام</a:t>
            </a:r>
            <a:endParaRPr lang="fr-FR" sz="4000" b="1" dirty="0" smtClean="0">
              <a:solidFill>
                <a:schemeClr val="accent1">
                  <a:lumMod val="75000"/>
                </a:schemeClr>
              </a:solidFill>
            </a:endParaRPr>
          </a:p>
        </p:txBody>
      </p:sp>
      <p:sp>
        <p:nvSpPr>
          <p:cNvPr id="16" name="ZoneTexte 15"/>
          <p:cNvSpPr txBox="1"/>
          <p:nvPr/>
        </p:nvSpPr>
        <p:spPr>
          <a:xfrm>
            <a:off x="3071802" y="5429264"/>
            <a:ext cx="3000396" cy="1015663"/>
          </a:xfrm>
          <a:prstGeom prst="rect">
            <a:avLst/>
          </a:prstGeom>
          <a:noFill/>
        </p:spPr>
        <p:txBody>
          <a:bodyPr wrap="square" rtlCol="0">
            <a:spAutoFit/>
          </a:bodyPr>
          <a:lstStyle/>
          <a:p>
            <a:pPr algn="ctr"/>
            <a:r>
              <a:rPr lang="ar-TN" sz="6000" b="1" dirty="0" smtClean="0">
                <a:solidFill>
                  <a:schemeClr val="accent1">
                    <a:lumMod val="75000"/>
                  </a:schemeClr>
                </a:solidFill>
              </a:rPr>
              <a:t>لباس</a:t>
            </a:r>
            <a:endParaRPr lang="fr-FR" sz="5400" b="1" dirty="0" smtClean="0">
              <a:solidFill>
                <a:schemeClr val="accent1">
                  <a:lumMod val="75000"/>
                </a:schemeClr>
              </a:solidFill>
            </a:endParaRPr>
          </a:p>
        </p:txBody>
      </p:sp>
      <p:sp>
        <p:nvSpPr>
          <p:cNvPr id="17" name="ZoneTexte 16"/>
          <p:cNvSpPr txBox="1"/>
          <p:nvPr/>
        </p:nvSpPr>
        <p:spPr>
          <a:xfrm>
            <a:off x="0" y="1357298"/>
            <a:ext cx="3000396" cy="3154710"/>
          </a:xfrm>
          <a:prstGeom prst="rect">
            <a:avLst/>
          </a:prstGeom>
          <a:noFill/>
        </p:spPr>
        <p:txBody>
          <a:bodyPr wrap="square" rtlCol="0">
            <a:spAutoFit/>
          </a:bodyPr>
          <a:lstStyle/>
          <a:p>
            <a:pPr algn="ctr"/>
            <a:r>
              <a:rPr lang="ar-TN" sz="19900" b="1" dirty="0" err="1" smtClean="0">
                <a:solidFill>
                  <a:srgbClr val="FF0000"/>
                </a:solidFill>
              </a:rPr>
              <a:t>مَـ</a:t>
            </a:r>
            <a:endParaRPr lang="fr-FR" sz="19900" b="1" dirty="0" smtClean="0">
              <a:solidFill>
                <a:srgbClr val="FF0000"/>
              </a:solidFill>
            </a:endParaRPr>
          </a:p>
        </p:txBody>
      </p:sp>
      <p:sp>
        <p:nvSpPr>
          <p:cNvPr id="18" name="Rectangle 17"/>
          <p:cNvSpPr/>
          <p:nvPr/>
        </p:nvSpPr>
        <p:spPr>
          <a:xfrm>
            <a:off x="0" y="571480"/>
            <a:ext cx="9144000" cy="59293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8000" dirty="0" smtClean="0">
                <a:solidFill>
                  <a:schemeClr val="bg2">
                    <a:lumMod val="20000"/>
                    <a:lumOff val="80000"/>
                  </a:schemeClr>
                </a:solidFill>
              </a:rPr>
              <a:t>المصدر الميميّ </a:t>
            </a:r>
            <a:r>
              <a:rPr lang="ar-TN" sz="8000" dirty="0" smtClean="0">
                <a:solidFill>
                  <a:srgbClr val="FFFF00"/>
                </a:solidFill>
              </a:rPr>
              <a:t/>
            </a:r>
            <a:br>
              <a:rPr lang="ar-TN" sz="8000" dirty="0" smtClean="0">
                <a:solidFill>
                  <a:srgbClr val="FFFF00"/>
                </a:solidFill>
              </a:rPr>
            </a:br>
            <a:r>
              <a:rPr lang="ar-TN" sz="8000" dirty="0" smtClean="0">
                <a:solidFill>
                  <a:srgbClr val="FFFF00"/>
                </a:solidFill>
              </a:rPr>
              <a:t>مصدر مبدوء بميم زائدة مفتوحة في المشتقّ منها من فعل مجرّد مضمومة في المشتقّ من فعل مزيد</a:t>
            </a:r>
            <a:endParaRPr lang="fr-FR" sz="8000" dirty="0">
              <a:solidFill>
                <a:srgbClr val="FFFF00"/>
              </a:solidFill>
            </a:endParaRPr>
          </a:p>
        </p:txBody>
      </p:sp>
      <p:sp>
        <p:nvSpPr>
          <p:cNvPr id="19" name="Rectangle 18"/>
          <p:cNvSpPr/>
          <p:nvPr/>
        </p:nvSpPr>
        <p:spPr>
          <a:xfrm>
            <a:off x="0" y="500042"/>
            <a:ext cx="9144000" cy="600079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13800" dirty="0" smtClean="0">
                <a:solidFill>
                  <a:srgbClr val="FFFF00"/>
                </a:solidFill>
                <a:latin typeface="Times New Roman" pitchFamily="18" charset="0"/>
                <a:cs typeface="Times New Roman" pitchFamily="18" charset="0"/>
              </a:rPr>
              <a:t>اشتقاق</a:t>
            </a:r>
            <a:br>
              <a:rPr lang="ar-TN" sz="13800" dirty="0" smtClean="0">
                <a:solidFill>
                  <a:srgbClr val="FFFF00"/>
                </a:solidFill>
                <a:latin typeface="Times New Roman" pitchFamily="18" charset="0"/>
                <a:cs typeface="Times New Roman" pitchFamily="18" charset="0"/>
              </a:rPr>
            </a:br>
            <a:r>
              <a:rPr lang="ar-TN" sz="13800" dirty="0" smtClean="0">
                <a:solidFill>
                  <a:srgbClr val="FFFF00"/>
                </a:solidFill>
                <a:latin typeface="Times New Roman" pitchFamily="18" charset="0"/>
                <a:cs typeface="Times New Roman" pitchFamily="18" charset="0"/>
              </a:rPr>
              <a:t>المصدر الميمي</a:t>
            </a:r>
            <a:endParaRPr lang="fr-FR" sz="13800" dirty="0" smtClean="0">
              <a:solidFill>
                <a:srgbClr val="FFFF00"/>
              </a:solidFill>
              <a:latin typeface="Times New Roman" pitchFamily="18" charset="0"/>
              <a:cs typeface="Times New Roman" pitchFamily="18" charset="0"/>
            </a:endParaRPr>
          </a:p>
          <a:p>
            <a:pPr algn="ct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bg/>
                                          </p:spTgt>
                                        </p:tgtEl>
                                        <p:attrNameLst>
                                          <p:attrName>style.visibility</p:attrName>
                                        </p:attrNameLst>
                                      </p:cBhvr>
                                      <p:to>
                                        <p:strVal val="visible"/>
                                      </p:to>
                                    </p:set>
                                    <p:anim calcmode="lin" valueType="num">
                                      <p:cBhvr additive="base">
                                        <p:cTn id="7" dur="500" fill="hold"/>
                                        <p:tgtEl>
                                          <p:spTgt spid="5">
                                            <p:bg/>
                                          </p:spTgt>
                                        </p:tgtEl>
                                        <p:attrNameLst>
                                          <p:attrName>ppt_x</p:attrName>
                                        </p:attrNameLst>
                                      </p:cBhvr>
                                      <p:tavLst>
                                        <p:tav tm="0">
                                          <p:val>
                                            <p:strVal val="#ppt_x"/>
                                          </p:val>
                                        </p:tav>
                                        <p:tav tm="100000">
                                          <p:val>
                                            <p:strVal val="#ppt_x"/>
                                          </p:val>
                                        </p:tav>
                                      </p:tavLst>
                                    </p:anim>
                                    <p:anim calcmode="lin" valueType="num">
                                      <p:cBhvr additive="base">
                                        <p:cTn id="8" dur="500" fill="hold"/>
                                        <p:tgtEl>
                                          <p:spTgt spid="5">
                                            <p:bg/>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diamond(in)">
                                      <p:cBhvr>
                                        <p:cTn id="17" dur="20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diamond(in)">
                                      <p:cBhvr>
                                        <p:cTn id="22" dur="20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anim calcmode="lin" valueType="num">
                                      <p:cBhvr additive="base">
                                        <p:cTn id="39" dur="500" fill="hold"/>
                                        <p:tgtEl>
                                          <p:spTgt spid="14"/>
                                        </p:tgtEl>
                                        <p:attrNameLst>
                                          <p:attrName>ppt_x</p:attrName>
                                        </p:attrNameLst>
                                      </p:cBhvr>
                                      <p:tavLst>
                                        <p:tav tm="0">
                                          <p:val>
                                            <p:strVal val="#ppt_x"/>
                                          </p:val>
                                        </p:tav>
                                        <p:tav tm="100000">
                                          <p:val>
                                            <p:strVal val="#ppt_x"/>
                                          </p:val>
                                        </p:tav>
                                      </p:tavLst>
                                    </p:anim>
                                    <p:anim calcmode="lin" valueType="num">
                                      <p:cBhvr additive="base">
                                        <p:cTn id="4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5"/>
                                        </p:tgtEl>
                                        <p:attrNameLst>
                                          <p:attrName>style.visibility</p:attrName>
                                        </p:attrNameLst>
                                      </p:cBhvr>
                                      <p:to>
                                        <p:strVal val="visible"/>
                                      </p:to>
                                    </p:set>
                                    <p:anim calcmode="lin" valueType="num">
                                      <p:cBhvr additive="base">
                                        <p:cTn id="45" dur="500" fill="hold"/>
                                        <p:tgtEl>
                                          <p:spTgt spid="15"/>
                                        </p:tgtEl>
                                        <p:attrNameLst>
                                          <p:attrName>ppt_x</p:attrName>
                                        </p:attrNameLst>
                                      </p:cBhvr>
                                      <p:tavLst>
                                        <p:tav tm="0">
                                          <p:val>
                                            <p:strVal val="#ppt_x"/>
                                          </p:val>
                                        </p:tav>
                                        <p:tav tm="100000">
                                          <p:val>
                                            <p:strVal val="#ppt_x"/>
                                          </p:val>
                                        </p:tav>
                                      </p:tavLst>
                                    </p:anim>
                                    <p:anim calcmode="lin" valueType="num">
                                      <p:cBhvr additive="base">
                                        <p:cTn id="4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6">
                                            <p:txEl>
                                              <p:pRg st="0" end="0"/>
                                            </p:txEl>
                                          </p:spTgt>
                                        </p:tgtEl>
                                        <p:attrNameLst>
                                          <p:attrName>style.visibility</p:attrName>
                                        </p:attrNameLst>
                                      </p:cBhvr>
                                      <p:to>
                                        <p:strVal val="visible"/>
                                      </p:to>
                                    </p:set>
                                    <p:anim calcmode="lin" valueType="num">
                                      <p:cBhvr additive="base">
                                        <p:cTn id="51" dur="500" fill="hold"/>
                                        <p:tgtEl>
                                          <p:spTgt spid="16">
                                            <p:txEl>
                                              <p:pRg st="0" end="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1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7">
                                            <p:txEl>
                                              <p:pRg st="0" end="0"/>
                                            </p:txEl>
                                          </p:spTgt>
                                        </p:tgtEl>
                                        <p:attrNameLst>
                                          <p:attrName>style.visibility</p:attrName>
                                        </p:attrNameLst>
                                      </p:cBhvr>
                                      <p:to>
                                        <p:strVal val="visible"/>
                                      </p:to>
                                    </p:set>
                                    <p:anim calcmode="lin" valueType="num">
                                      <p:cBhvr additive="base">
                                        <p:cTn id="57" dur="500" fill="hold"/>
                                        <p:tgtEl>
                                          <p:spTgt spid="17">
                                            <p:txEl>
                                              <p:pRg st="0" end="0"/>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anim calcmode="lin" valueType="num">
                                      <p:cBhvr additive="base">
                                        <p:cTn id="63" dur="500" fill="hold"/>
                                        <p:tgtEl>
                                          <p:spTgt spid="10"/>
                                        </p:tgtEl>
                                        <p:attrNameLst>
                                          <p:attrName>ppt_x</p:attrName>
                                        </p:attrNameLst>
                                      </p:cBhvr>
                                      <p:tavLst>
                                        <p:tav tm="0">
                                          <p:val>
                                            <p:strVal val="#ppt_x"/>
                                          </p:val>
                                        </p:tav>
                                        <p:tav tm="100000">
                                          <p:val>
                                            <p:strVal val="#ppt_x"/>
                                          </p:val>
                                        </p:tav>
                                      </p:tavLst>
                                    </p:anim>
                                    <p:anim calcmode="lin" valueType="num">
                                      <p:cBhvr additive="base">
                                        <p:cTn id="6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1" presetClass="entr" presetSubtype="4" fill="hold" grpId="0" nodeType="clickEffect">
                                  <p:stCondLst>
                                    <p:cond delay="0"/>
                                  </p:stCondLst>
                                  <p:childTnLst>
                                    <p:set>
                                      <p:cBhvr>
                                        <p:cTn id="68" dur="1" fill="hold">
                                          <p:stCondLst>
                                            <p:cond delay="0"/>
                                          </p:stCondLst>
                                        </p:cTn>
                                        <p:tgtEl>
                                          <p:spTgt spid="18"/>
                                        </p:tgtEl>
                                        <p:attrNameLst>
                                          <p:attrName>style.visibility</p:attrName>
                                        </p:attrNameLst>
                                      </p:cBhvr>
                                      <p:to>
                                        <p:strVal val="visible"/>
                                      </p:to>
                                    </p:set>
                                    <p:animEffect transition="in" filter="wheel(4)">
                                      <p:cBhvr>
                                        <p:cTn id="69" dur="2000"/>
                                        <p:tgtEl>
                                          <p:spTgt spid="18"/>
                                        </p:tgtEl>
                                      </p:cBhvr>
                                    </p:animEffect>
                                  </p:childTnLst>
                                </p:cTn>
                              </p:par>
                            </p:childTnLst>
                          </p:cTn>
                        </p:par>
                      </p:childTnLst>
                    </p:cTn>
                  </p:par>
                  <p:par>
                    <p:cTn id="70" fill="hold">
                      <p:stCondLst>
                        <p:cond delay="indefinite"/>
                      </p:stCondLst>
                      <p:childTnLst>
                        <p:par>
                          <p:cTn id="71" fill="hold">
                            <p:stCondLst>
                              <p:cond delay="0"/>
                            </p:stCondLst>
                            <p:childTnLst>
                              <p:par>
                                <p:cTn id="72" presetID="8" presetClass="entr" presetSubtype="16" fill="hold" grpId="0" nodeType="clickEffect">
                                  <p:stCondLst>
                                    <p:cond delay="0"/>
                                  </p:stCondLst>
                                  <p:childTnLst>
                                    <p:set>
                                      <p:cBhvr>
                                        <p:cTn id="73" dur="1" fill="hold">
                                          <p:stCondLst>
                                            <p:cond delay="0"/>
                                          </p:stCondLst>
                                        </p:cTn>
                                        <p:tgtEl>
                                          <p:spTgt spid="19"/>
                                        </p:tgtEl>
                                        <p:attrNameLst>
                                          <p:attrName>style.visibility</p:attrName>
                                        </p:attrNameLst>
                                      </p:cBhvr>
                                      <p:to>
                                        <p:strVal val="visible"/>
                                      </p:to>
                                    </p:set>
                                    <p:animEffect transition="in" filter="diamond(in)">
                                      <p:cBhvr>
                                        <p:cTn id="74" dur="2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allAtOnce" animBg="1"/>
      <p:bldP spid="8" grpId="0" animBg="1"/>
      <p:bldP spid="10" grpId="0"/>
      <p:bldP spid="12" grpId="0"/>
      <p:bldP spid="13" grpId="0"/>
      <p:bldP spid="14" grpId="0"/>
      <p:bldP spid="15" grpId="0"/>
      <p:bldP spid="18" grpId="0" animBg="1"/>
      <p:bldP spid="1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rré corné 7"/>
          <p:cNvSpPr/>
          <p:nvPr/>
        </p:nvSpPr>
        <p:spPr>
          <a:xfrm rot="21600000">
            <a:off x="0" y="642919"/>
            <a:ext cx="9144000" cy="6286520"/>
          </a:xfrm>
          <a:prstGeom prst="foldedCorner">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r-TN" sz="4400" b="1" dirty="0" smtClean="0">
                <a:solidFill>
                  <a:schemeClr val="bg1">
                    <a:lumMod val="50000"/>
                  </a:schemeClr>
                </a:solidFill>
                <a:latin typeface="Times New Roman" pitchFamily="18" charset="0"/>
                <a:cs typeface="Times New Roman" pitchFamily="18" charset="0"/>
              </a:rPr>
              <a:t>على ماذا تدلّ الأسماء المسطرة في النّصّ:</a:t>
            </a:r>
            <a:br>
              <a:rPr lang="ar-TN" sz="4400" b="1" dirty="0" smtClean="0">
                <a:solidFill>
                  <a:schemeClr val="bg1">
                    <a:lumMod val="50000"/>
                  </a:schemeClr>
                </a:solidFill>
                <a:latin typeface="Times New Roman" pitchFamily="18" charset="0"/>
                <a:cs typeface="Times New Roman" pitchFamily="18" charset="0"/>
              </a:rPr>
            </a:br>
            <a:r>
              <a:rPr lang="ar-TN" sz="4400" b="1" dirty="0" smtClean="0">
                <a:solidFill>
                  <a:schemeClr val="bg1"/>
                </a:solidFill>
                <a:latin typeface="Times New Roman" pitchFamily="18" charset="0"/>
                <a:cs typeface="Times New Roman" pitchFamily="18" charset="0"/>
              </a:rPr>
              <a:t>كان للفيل </a:t>
            </a:r>
            <a:r>
              <a:rPr lang="ar-TN" sz="4400" b="1" u="sng" dirty="0" smtClean="0">
                <a:solidFill>
                  <a:schemeClr val="bg1"/>
                </a:solidFill>
                <a:latin typeface="Times New Roman" pitchFamily="18" charset="0"/>
                <a:cs typeface="Times New Roman" pitchFamily="18" charset="0"/>
              </a:rPr>
              <a:t>مشرب</a:t>
            </a:r>
            <a:r>
              <a:rPr lang="ar-TN" sz="4400" b="1" dirty="0" smtClean="0">
                <a:solidFill>
                  <a:schemeClr val="bg1"/>
                </a:solidFill>
                <a:latin typeface="Times New Roman" pitchFamily="18" charset="0"/>
                <a:cs typeface="Times New Roman" pitchFamily="18" charset="0"/>
              </a:rPr>
              <a:t> يتردّد إليه في </a:t>
            </a:r>
            <a:r>
              <a:rPr lang="ar-TN" sz="4400" b="1" u="sng" dirty="0" smtClean="0">
                <a:solidFill>
                  <a:schemeClr val="bg1"/>
                </a:solidFill>
                <a:latin typeface="Times New Roman" pitchFamily="18" charset="0"/>
                <a:cs typeface="Times New Roman" pitchFamily="18" charset="0"/>
              </a:rPr>
              <a:t>موعد</a:t>
            </a:r>
            <a:r>
              <a:rPr lang="ar-TN" sz="4400" b="1" dirty="0" smtClean="0">
                <a:solidFill>
                  <a:schemeClr val="bg1"/>
                </a:solidFill>
                <a:latin typeface="Times New Roman" pitchFamily="18" charset="0"/>
                <a:cs typeface="Times New Roman" pitchFamily="18" charset="0"/>
              </a:rPr>
              <a:t> معلوم.فمرّ ذات يوم على عادته ليرد </a:t>
            </a:r>
            <a:r>
              <a:rPr lang="ar-TN" sz="4400" b="1" u="sng" dirty="0" smtClean="0">
                <a:solidFill>
                  <a:schemeClr val="bg1"/>
                </a:solidFill>
                <a:latin typeface="Times New Roman" pitchFamily="18" charset="0"/>
                <a:cs typeface="Times New Roman" pitchFamily="18" charset="0"/>
              </a:rPr>
              <a:t>مورد</a:t>
            </a:r>
            <a:r>
              <a:rPr lang="ar-TN" sz="4400" b="1" dirty="0" smtClean="0">
                <a:solidFill>
                  <a:schemeClr val="bg1"/>
                </a:solidFill>
                <a:latin typeface="Times New Roman" pitchFamily="18" charset="0"/>
                <a:cs typeface="Times New Roman" pitchFamily="18" charset="0"/>
              </a:rPr>
              <a:t>ه.فوطئ عشّ </a:t>
            </a:r>
            <a:r>
              <a:rPr lang="ar-TN" sz="4400" b="1" dirty="0" err="1" smtClean="0">
                <a:solidFill>
                  <a:schemeClr val="bg1"/>
                </a:solidFill>
                <a:latin typeface="Times New Roman" pitchFamily="18" charset="0"/>
                <a:cs typeface="Times New Roman" pitchFamily="18" charset="0"/>
              </a:rPr>
              <a:t>القبّرة</a:t>
            </a:r>
            <a:r>
              <a:rPr lang="ar-TN" sz="4400" b="1" dirty="0" smtClean="0">
                <a:solidFill>
                  <a:schemeClr val="bg1"/>
                </a:solidFill>
                <a:latin typeface="Times New Roman" pitchFamily="18" charset="0"/>
                <a:cs typeface="Times New Roman" pitchFamily="18" charset="0"/>
              </a:rPr>
              <a:t> و قتل </a:t>
            </a:r>
            <a:r>
              <a:rPr lang="ar-TN" sz="4400" b="1" dirty="0" err="1" smtClean="0">
                <a:solidFill>
                  <a:schemeClr val="bg1"/>
                </a:solidFill>
                <a:latin typeface="Times New Roman" pitchFamily="18" charset="0"/>
                <a:cs typeface="Times New Roman" pitchFamily="18" charset="0"/>
              </a:rPr>
              <a:t>فراخها</a:t>
            </a:r>
            <a:r>
              <a:rPr lang="ar-TN" sz="4400" b="1" dirty="0" smtClean="0">
                <a:solidFill>
                  <a:schemeClr val="bg1"/>
                </a:solidFill>
                <a:latin typeface="Times New Roman" pitchFamily="18" charset="0"/>
                <a:cs typeface="Times New Roman" pitchFamily="18" charset="0"/>
              </a:rPr>
              <a:t> و سخر منها .فاتّفقت مع جماعة الطّير.فذهبن إلى الفيل </a:t>
            </a:r>
            <a:r>
              <a:rPr lang="ar-TN" sz="4400" b="1" dirty="0" err="1" smtClean="0">
                <a:solidFill>
                  <a:schemeClr val="bg1"/>
                </a:solidFill>
                <a:latin typeface="Times New Roman" pitchFamily="18" charset="0"/>
                <a:cs typeface="Times New Roman" pitchFamily="18" charset="0"/>
              </a:rPr>
              <a:t>و</a:t>
            </a:r>
            <a:r>
              <a:rPr lang="ar-TN" sz="4400" b="1" dirty="0" smtClean="0">
                <a:solidFill>
                  <a:schemeClr val="bg1"/>
                </a:solidFill>
                <a:latin typeface="Times New Roman" pitchFamily="18" charset="0"/>
                <a:cs typeface="Times New Roman" pitchFamily="18" charset="0"/>
              </a:rPr>
              <a:t> لم يزلن ينقرن عينيه حتّى ذهبن </a:t>
            </a:r>
            <a:r>
              <a:rPr lang="ar-TN" sz="4400" b="1" dirty="0" err="1" smtClean="0">
                <a:solidFill>
                  <a:schemeClr val="bg1"/>
                </a:solidFill>
                <a:latin typeface="Times New Roman" pitchFamily="18" charset="0"/>
                <a:cs typeface="Times New Roman" pitchFamily="18" charset="0"/>
              </a:rPr>
              <a:t>بهما</a:t>
            </a:r>
            <a:r>
              <a:rPr lang="ar-TN" sz="4400" b="1" dirty="0" smtClean="0">
                <a:solidFill>
                  <a:schemeClr val="bg1"/>
                </a:solidFill>
                <a:latin typeface="Times New Roman" pitchFamily="18" charset="0"/>
                <a:cs typeface="Times New Roman" pitchFamily="18" charset="0"/>
              </a:rPr>
              <a:t> .و بقي لا يهتدي إلى </a:t>
            </a:r>
            <a:r>
              <a:rPr lang="ar-TN" sz="4400" b="1" u="sng" dirty="0" smtClean="0">
                <a:solidFill>
                  <a:schemeClr val="bg1"/>
                </a:solidFill>
                <a:latin typeface="Times New Roman" pitchFamily="18" charset="0"/>
                <a:cs typeface="Times New Roman" pitchFamily="18" charset="0"/>
              </a:rPr>
              <a:t>مطعم</a:t>
            </a:r>
            <a:r>
              <a:rPr lang="ar-TN" sz="4400" b="1" dirty="0" smtClean="0">
                <a:solidFill>
                  <a:schemeClr val="bg1"/>
                </a:solidFill>
                <a:latin typeface="Times New Roman" pitchFamily="18" charset="0"/>
                <a:cs typeface="Times New Roman" pitchFamily="18" charset="0"/>
              </a:rPr>
              <a:t>ه </a:t>
            </a:r>
            <a:r>
              <a:rPr lang="ar-TN" sz="4400" b="1" dirty="0" err="1" smtClean="0">
                <a:solidFill>
                  <a:schemeClr val="bg1"/>
                </a:solidFill>
                <a:latin typeface="Times New Roman" pitchFamily="18" charset="0"/>
                <a:cs typeface="Times New Roman" pitchFamily="18" charset="0"/>
              </a:rPr>
              <a:t>و</a:t>
            </a:r>
            <a:r>
              <a:rPr lang="ar-TN" sz="4400" b="1" dirty="0" smtClean="0">
                <a:solidFill>
                  <a:schemeClr val="bg1"/>
                </a:solidFill>
                <a:latin typeface="Times New Roman" pitchFamily="18" charset="0"/>
                <a:cs typeface="Times New Roman" pitchFamily="18" charset="0"/>
              </a:rPr>
              <a:t> </a:t>
            </a:r>
            <a:r>
              <a:rPr lang="ar-TN" sz="4400" b="1" u="sng" dirty="0" smtClean="0">
                <a:solidFill>
                  <a:schemeClr val="bg1"/>
                </a:solidFill>
                <a:latin typeface="Times New Roman" pitchFamily="18" charset="0"/>
                <a:cs typeface="Times New Roman" pitchFamily="18" charset="0"/>
              </a:rPr>
              <a:t>مشرب</a:t>
            </a:r>
            <a:r>
              <a:rPr lang="ar-TN" sz="4400" b="1" dirty="0" smtClean="0">
                <a:solidFill>
                  <a:schemeClr val="bg1"/>
                </a:solidFill>
                <a:latin typeface="Times New Roman" pitchFamily="18" charset="0"/>
                <a:cs typeface="Times New Roman" pitchFamily="18" charset="0"/>
              </a:rPr>
              <a:t>ه إلاّ ما يقمّه من </a:t>
            </a:r>
            <a:r>
              <a:rPr lang="ar-TN" sz="4400" b="1" u="sng" dirty="0" smtClean="0">
                <a:solidFill>
                  <a:schemeClr val="bg1"/>
                </a:solidFill>
                <a:latin typeface="Times New Roman" pitchFamily="18" charset="0"/>
                <a:cs typeface="Times New Roman" pitchFamily="18" charset="0"/>
              </a:rPr>
              <a:t>موضع</a:t>
            </a:r>
            <a:r>
              <a:rPr lang="ar-TN" sz="4400" b="1" dirty="0" smtClean="0">
                <a:solidFill>
                  <a:schemeClr val="bg1"/>
                </a:solidFill>
                <a:latin typeface="Times New Roman" pitchFamily="18" charset="0"/>
                <a:cs typeface="Times New Roman" pitchFamily="18" charset="0"/>
              </a:rPr>
              <a:t>ه.</a:t>
            </a:r>
            <a:br>
              <a:rPr lang="ar-TN" sz="4400" b="1" dirty="0" smtClean="0">
                <a:solidFill>
                  <a:schemeClr val="bg1"/>
                </a:solidFill>
                <a:latin typeface="Times New Roman" pitchFamily="18" charset="0"/>
                <a:cs typeface="Times New Roman" pitchFamily="18" charset="0"/>
              </a:rPr>
            </a:br>
            <a:r>
              <a:rPr lang="ar-TN" sz="4400" b="1" dirty="0" smtClean="0">
                <a:solidFill>
                  <a:srgbClr val="FF0000"/>
                </a:solidFill>
                <a:latin typeface="Times New Roman" pitchFamily="18" charset="0"/>
                <a:cs typeface="Times New Roman" pitchFamily="18" charset="0"/>
              </a:rPr>
              <a:t>عن ابن المقفع كليلة </a:t>
            </a:r>
            <a:r>
              <a:rPr lang="ar-TN" sz="4400" b="1" dirty="0" err="1" smtClean="0">
                <a:solidFill>
                  <a:srgbClr val="FF0000"/>
                </a:solidFill>
                <a:latin typeface="Times New Roman" pitchFamily="18" charset="0"/>
                <a:cs typeface="Times New Roman" pitchFamily="18" charset="0"/>
              </a:rPr>
              <a:t>و</a:t>
            </a:r>
            <a:r>
              <a:rPr lang="ar-TN" sz="4400" b="1" dirty="0" smtClean="0">
                <a:solidFill>
                  <a:srgbClr val="FF0000"/>
                </a:solidFill>
                <a:latin typeface="Times New Roman" pitchFamily="18" charset="0"/>
                <a:cs typeface="Times New Roman" pitchFamily="18" charset="0"/>
              </a:rPr>
              <a:t> دمنة</a:t>
            </a:r>
            <a:r>
              <a:rPr lang="ar-TN" sz="4400" b="1" dirty="0" smtClean="0">
                <a:solidFill>
                  <a:schemeClr val="bg1"/>
                </a:solidFill>
                <a:latin typeface="Times New Roman" pitchFamily="18" charset="0"/>
                <a:cs typeface="Times New Roman" pitchFamily="18" charset="0"/>
              </a:rPr>
              <a:t> </a:t>
            </a:r>
            <a:endParaRPr lang="fr-FR" sz="4400" b="1" dirty="0">
              <a:solidFill>
                <a:schemeClr val="bg1"/>
              </a:solidFill>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2" name="Titre 1"/>
          <p:cNvSpPr>
            <a:spLocks noGrp="1"/>
          </p:cNvSpPr>
          <p:nvPr>
            <p:ph type="ctrTitle"/>
          </p:nvPr>
        </p:nvSpPr>
        <p:spPr>
          <a:xfrm>
            <a:off x="0" y="0"/>
            <a:ext cx="7429520" cy="571480"/>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ar-TN" sz="4000" b="1" dirty="0" smtClean="0">
                <a:latin typeface="Times New Roman" pitchFamily="18" charset="0"/>
                <a:cs typeface="Times New Roman" pitchFamily="18" charset="0"/>
              </a:rPr>
              <a:t>المصدر الميمي واسم الزّمان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اسم المكان</a:t>
            </a:r>
            <a:endParaRPr lang="fr-FR" sz="4000" b="1" dirty="0">
              <a:latin typeface="Times New Roman" pitchFamily="18" charset="0"/>
              <a:cs typeface="Times New Roman" pitchFamily="18" charset="0"/>
            </a:endParaRPr>
          </a:p>
        </p:txBody>
      </p:sp>
      <p:sp>
        <p:nvSpPr>
          <p:cNvPr id="3" name="Sous-titre 2"/>
          <p:cNvSpPr>
            <a:spLocks noGrp="1"/>
          </p:cNvSpPr>
          <p:nvPr>
            <p:ph type="subTitle" idx="1"/>
          </p:nvPr>
        </p:nvSpPr>
        <p:spPr>
          <a:xfrm>
            <a:off x="7358082" y="0"/>
            <a:ext cx="1785918" cy="571480"/>
          </a:xfrm>
        </p:spPr>
        <p:style>
          <a:lnRef idx="1">
            <a:schemeClr val="accent6"/>
          </a:lnRef>
          <a:fillRef idx="2">
            <a:schemeClr val="accent6"/>
          </a:fillRef>
          <a:effectRef idx="1">
            <a:schemeClr val="accent6"/>
          </a:effectRef>
          <a:fontRef idx="minor">
            <a:schemeClr val="dk1"/>
          </a:fontRef>
        </p:style>
        <p:txBody>
          <a:bodyPr>
            <a:normAutofit/>
          </a:bodyPr>
          <a:lstStyle/>
          <a:p>
            <a:pPr algn="r"/>
            <a:r>
              <a:rPr lang="ar-TN" sz="1200" b="1" dirty="0" smtClean="0">
                <a:latin typeface="Arial" pitchFamily="34" charset="0"/>
                <a:cs typeface="Arial" pitchFamily="34" charset="0"/>
              </a:rPr>
              <a:t>الأستاذ محمد الهادي </a:t>
            </a:r>
            <a:r>
              <a:rPr lang="ar-TN" sz="1200" b="1" dirty="0" err="1" smtClean="0">
                <a:latin typeface="Arial" pitchFamily="34" charset="0"/>
                <a:cs typeface="Arial" pitchFamily="34" charset="0"/>
              </a:rPr>
              <a:t>الكعبوري</a:t>
            </a:r>
            <a:r>
              <a:rPr lang="ar-TN" sz="1200" b="1" dirty="0" smtClean="0">
                <a:latin typeface="Arial" pitchFamily="34" charset="0"/>
                <a:cs typeface="Arial" pitchFamily="34" charset="0"/>
              </a:rPr>
              <a:t/>
            </a:r>
            <a:br>
              <a:rPr lang="ar-TN" sz="1200" b="1" dirty="0" smtClean="0">
                <a:latin typeface="Arial" pitchFamily="34" charset="0"/>
                <a:cs typeface="Arial" pitchFamily="34" charset="0"/>
              </a:rPr>
            </a:br>
            <a:r>
              <a:rPr lang="ar-TN" sz="1200" b="1" dirty="0" smtClean="0">
                <a:latin typeface="Arial" pitchFamily="34" charset="0"/>
                <a:cs typeface="Arial" pitchFamily="34" charset="0"/>
              </a:rPr>
              <a:t>المدرسة الإعدادية منزل جميل 2</a:t>
            </a:r>
            <a:endParaRPr lang="fr-FR" sz="1200" b="1" dirty="0">
              <a:latin typeface="Arial" pitchFamily="34" charset="0"/>
              <a:cs typeface="Arial" pitchFamily="34" charset="0"/>
            </a:endParaRPr>
          </a:p>
        </p:txBody>
      </p:sp>
      <p:sp>
        <p:nvSpPr>
          <p:cNvPr id="36" name="Espace réservé de la date 35"/>
          <p:cNvSpPr>
            <a:spLocks noGrp="1"/>
          </p:cNvSpPr>
          <p:nvPr>
            <p:ph type="dt" sz="half" idx="10"/>
          </p:nvPr>
        </p:nvSpPr>
        <p:spPr/>
        <p:txBody>
          <a:bodyPr/>
          <a:lstStyle/>
          <a:p>
            <a:r>
              <a:rPr lang="ar-TN" dirty="0" smtClean="0"/>
              <a:t>10/01/2012</a:t>
            </a:r>
            <a:endParaRPr lang="fr-FR" dirty="0"/>
          </a:p>
        </p:txBody>
      </p:sp>
      <p:sp>
        <p:nvSpPr>
          <p:cNvPr id="37" name="Espace réservé du pied de page 36"/>
          <p:cNvSpPr>
            <a:spLocks noGrp="1"/>
          </p:cNvSpPr>
          <p:nvPr>
            <p:ph type="ftr" sz="quarter" idx="11"/>
          </p:nvPr>
        </p:nvSpPr>
        <p:spPr/>
        <p:txBody>
          <a:bodyPr/>
          <a:lstStyle/>
          <a:p>
            <a:r>
              <a:rPr lang="ar-TN" dirty="0" smtClean="0"/>
              <a:t>المصدر الميمي </a:t>
            </a:r>
            <a:r>
              <a:rPr lang="ar-TN" dirty="0" err="1" smtClean="0"/>
              <a:t>و</a:t>
            </a:r>
            <a:r>
              <a:rPr lang="ar-TN" dirty="0" smtClean="0"/>
              <a:t> اسم الزمان </a:t>
            </a:r>
            <a:r>
              <a:rPr lang="ar-TN" dirty="0" err="1" smtClean="0"/>
              <a:t>و</a:t>
            </a:r>
            <a:r>
              <a:rPr lang="ar-TN" dirty="0" smtClean="0"/>
              <a:t> اسم المكان</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arré corné 7"/>
          <p:cNvSpPr/>
          <p:nvPr/>
        </p:nvSpPr>
        <p:spPr>
          <a:xfrm rot="21600000">
            <a:off x="0" y="642919"/>
            <a:ext cx="9144000" cy="6286520"/>
          </a:xfrm>
          <a:prstGeom prst="foldedCorner">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ar-TN" sz="4400" b="1" dirty="0" smtClean="0">
                <a:solidFill>
                  <a:schemeClr val="bg1">
                    <a:lumMod val="50000"/>
                  </a:schemeClr>
                </a:solidFill>
                <a:latin typeface="Times New Roman" pitchFamily="18" charset="0"/>
                <a:cs typeface="Times New Roman" pitchFamily="18" charset="0"/>
              </a:rPr>
              <a:t>على ماذا تدلّ الأسماء المسطرة في النّصّ:</a:t>
            </a:r>
            <a:br>
              <a:rPr lang="ar-TN" sz="4400" b="1" dirty="0" smtClean="0">
                <a:solidFill>
                  <a:schemeClr val="bg1">
                    <a:lumMod val="50000"/>
                  </a:schemeClr>
                </a:solidFill>
                <a:latin typeface="Times New Roman" pitchFamily="18" charset="0"/>
                <a:cs typeface="Times New Roman" pitchFamily="18" charset="0"/>
              </a:rPr>
            </a:br>
            <a:r>
              <a:rPr lang="ar-TN" sz="4400" b="1" dirty="0" smtClean="0">
                <a:solidFill>
                  <a:schemeClr val="bg1"/>
                </a:solidFill>
                <a:latin typeface="Times New Roman" pitchFamily="18" charset="0"/>
                <a:cs typeface="Times New Roman" pitchFamily="18" charset="0"/>
              </a:rPr>
              <a:t>كان للفيل </a:t>
            </a:r>
            <a:r>
              <a:rPr lang="ar-TN" sz="4400" b="1" u="sng" dirty="0" smtClean="0">
                <a:solidFill>
                  <a:schemeClr val="bg1"/>
                </a:solidFill>
                <a:latin typeface="Times New Roman" pitchFamily="18" charset="0"/>
                <a:cs typeface="Times New Roman" pitchFamily="18" charset="0"/>
              </a:rPr>
              <a:t>مشرب</a:t>
            </a:r>
            <a:r>
              <a:rPr lang="ar-TN" sz="4400" b="1" dirty="0" smtClean="0">
                <a:solidFill>
                  <a:schemeClr val="bg1"/>
                </a:solidFill>
                <a:latin typeface="Times New Roman" pitchFamily="18" charset="0"/>
                <a:cs typeface="Times New Roman" pitchFamily="18" charset="0"/>
              </a:rPr>
              <a:t> يتردّد إليه في </a:t>
            </a:r>
            <a:r>
              <a:rPr lang="ar-TN" sz="4400" b="1" u="sng" dirty="0" smtClean="0">
                <a:solidFill>
                  <a:schemeClr val="bg1"/>
                </a:solidFill>
                <a:latin typeface="Times New Roman" pitchFamily="18" charset="0"/>
                <a:cs typeface="Times New Roman" pitchFamily="18" charset="0"/>
              </a:rPr>
              <a:t>موعد</a:t>
            </a:r>
            <a:r>
              <a:rPr lang="ar-TN" sz="4400" b="1" dirty="0" smtClean="0">
                <a:solidFill>
                  <a:schemeClr val="bg1"/>
                </a:solidFill>
                <a:latin typeface="Times New Roman" pitchFamily="18" charset="0"/>
                <a:cs typeface="Times New Roman" pitchFamily="18" charset="0"/>
              </a:rPr>
              <a:t> معلوم.فمرّ ذات يوم على عادته ليرد </a:t>
            </a:r>
            <a:r>
              <a:rPr lang="ar-TN" sz="4400" b="1" u="sng" dirty="0" smtClean="0">
                <a:solidFill>
                  <a:schemeClr val="bg1"/>
                </a:solidFill>
                <a:latin typeface="Times New Roman" pitchFamily="18" charset="0"/>
                <a:cs typeface="Times New Roman" pitchFamily="18" charset="0"/>
              </a:rPr>
              <a:t>مورد</a:t>
            </a:r>
            <a:r>
              <a:rPr lang="ar-TN" sz="4400" b="1" dirty="0" smtClean="0">
                <a:solidFill>
                  <a:schemeClr val="bg1"/>
                </a:solidFill>
                <a:latin typeface="Times New Roman" pitchFamily="18" charset="0"/>
                <a:cs typeface="Times New Roman" pitchFamily="18" charset="0"/>
              </a:rPr>
              <a:t>ه.فوطئ عشّ </a:t>
            </a:r>
            <a:r>
              <a:rPr lang="ar-TN" sz="4400" b="1" dirty="0" err="1" smtClean="0">
                <a:solidFill>
                  <a:schemeClr val="bg1"/>
                </a:solidFill>
                <a:latin typeface="Times New Roman" pitchFamily="18" charset="0"/>
                <a:cs typeface="Times New Roman" pitchFamily="18" charset="0"/>
              </a:rPr>
              <a:t>القبّرة</a:t>
            </a:r>
            <a:r>
              <a:rPr lang="ar-TN" sz="4400" b="1" dirty="0" smtClean="0">
                <a:solidFill>
                  <a:schemeClr val="bg1"/>
                </a:solidFill>
                <a:latin typeface="Times New Roman" pitchFamily="18" charset="0"/>
                <a:cs typeface="Times New Roman" pitchFamily="18" charset="0"/>
              </a:rPr>
              <a:t> و قتل </a:t>
            </a:r>
            <a:r>
              <a:rPr lang="ar-TN" sz="4400" b="1" dirty="0" err="1" smtClean="0">
                <a:solidFill>
                  <a:schemeClr val="bg1"/>
                </a:solidFill>
                <a:latin typeface="Times New Roman" pitchFamily="18" charset="0"/>
                <a:cs typeface="Times New Roman" pitchFamily="18" charset="0"/>
              </a:rPr>
              <a:t>فراخها</a:t>
            </a:r>
            <a:r>
              <a:rPr lang="ar-TN" sz="4400" b="1" dirty="0" smtClean="0">
                <a:solidFill>
                  <a:schemeClr val="bg1"/>
                </a:solidFill>
                <a:latin typeface="Times New Roman" pitchFamily="18" charset="0"/>
                <a:cs typeface="Times New Roman" pitchFamily="18" charset="0"/>
              </a:rPr>
              <a:t> و سخر منها .فاتّفقت مع جماعة الطّير.فذهبن إلى الفيل </a:t>
            </a:r>
            <a:r>
              <a:rPr lang="ar-TN" sz="4400" b="1" dirty="0" err="1" smtClean="0">
                <a:solidFill>
                  <a:schemeClr val="bg1"/>
                </a:solidFill>
                <a:latin typeface="Times New Roman" pitchFamily="18" charset="0"/>
                <a:cs typeface="Times New Roman" pitchFamily="18" charset="0"/>
              </a:rPr>
              <a:t>و</a:t>
            </a:r>
            <a:r>
              <a:rPr lang="ar-TN" sz="4400" b="1" dirty="0" smtClean="0">
                <a:solidFill>
                  <a:schemeClr val="bg1"/>
                </a:solidFill>
                <a:latin typeface="Times New Roman" pitchFamily="18" charset="0"/>
                <a:cs typeface="Times New Roman" pitchFamily="18" charset="0"/>
              </a:rPr>
              <a:t> لم يزلن ينقرن عينيه حتّى ذهبن </a:t>
            </a:r>
            <a:r>
              <a:rPr lang="ar-TN" sz="4400" b="1" dirty="0" err="1" smtClean="0">
                <a:solidFill>
                  <a:schemeClr val="bg1"/>
                </a:solidFill>
                <a:latin typeface="Times New Roman" pitchFamily="18" charset="0"/>
                <a:cs typeface="Times New Roman" pitchFamily="18" charset="0"/>
              </a:rPr>
              <a:t>بهما</a:t>
            </a:r>
            <a:r>
              <a:rPr lang="ar-TN" sz="4400" b="1" dirty="0" smtClean="0">
                <a:solidFill>
                  <a:schemeClr val="bg1"/>
                </a:solidFill>
                <a:latin typeface="Times New Roman" pitchFamily="18" charset="0"/>
                <a:cs typeface="Times New Roman" pitchFamily="18" charset="0"/>
              </a:rPr>
              <a:t> .و بقي لا يهتدي إلى </a:t>
            </a:r>
            <a:r>
              <a:rPr lang="ar-TN" sz="4400" b="1" u="sng" dirty="0" smtClean="0">
                <a:solidFill>
                  <a:schemeClr val="bg1"/>
                </a:solidFill>
                <a:latin typeface="Times New Roman" pitchFamily="18" charset="0"/>
                <a:cs typeface="Times New Roman" pitchFamily="18" charset="0"/>
              </a:rPr>
              <a:t>مطعم</a:t>
            </a:r>
            <a:r>
              <a:rPr lang="ar-TN" sz="4400" b="1" dirty="0" smtClean="0">
                <a:solidFill>
                  <a:schemeClr val="bg1"/>
                </a:solidFill>
                <a:latin typeface="Times New Roman" pitchFamily="18" charset="0"/>
                <a:cs typeface="Times New Roman" pitchFamily="18" charset="0"/>
              </a:rPr>
              <a:t>ه </a:t>
            </a:r>
            <a:r>
              <a:rPr lang="ar-TN" sz="4400" b="1" dirty="0" err="1" smtClean="0">
                <a:solidFill>
                  <a:schemeClr val="bg1"/>
                </a:solidFill>
                <a:latin typeface="Times New Roman" pitchFamily="18" charset="0"/>
                <a:cs typeface="Times New Roman" pitchFamily="18" charset="0"/>
              </a:rPr>
              <a:t>و</a:t>
            </a:r>
            <a:r>
              <a:rPr lang="ar-TN" sz="4400" b="1" dirty="0" smtClean="0">
                <a:solidFill>
                  <a:schemeClr val="bg1"/>
                </a:solidFill>
                <a:latin typeface="Times New Roman" pitchFamily="18" charset="0"/>
                <a:cs typeface="Times New Roman" pitchFamily="18" charset="0"/>
              </a:rPr>
              <a:t> </a:t>
            </a:r>
            <a:r>
              <a:rPr lang="ar-TN" sz="4400" b="1" u="sng" dirty="0" smtClean="0">
                <a:solidFill>
                  <a:schemeClr val="bg1"/>
                </a:solidFill>
                <a:latin typeface="Times New Roman" pitchFamily="18" charset="0"/>
                <a:cs typeface="Times New Roman" pitchFamily="18" charset="0"/>
              </a:rPr>
              <a:t>مشرب</a:t>
            </a:r>
            <a:r>
              <a:rPr lang="ar-TN" sz="4400" b="1" dirty="0" smtClean="0">
                <a:solidFill>
                  <a:schemeClr val="bg1"/>
                </a:solidFill>
                <a:latin typeface="Times New Roman" pitchFamily="18" charset="0"/>
                <a:cs typeface="Times New Roman" pitchFamily="18" charset="0"/>
              </a:rPr>
              <a:t>ه إلاّ ما يقمّه من </a:t>
            </a:r>
            <a:r>
              <a:rPr lang="ar-TN" sz="4400" b="1" u="sng" dirty="0" smtClean="0">
                <a:solidFill>
                  <a:schemeClr val="bg1"/>
                </a:solidFill>
                <a:latin typeface="Times New Roman" pitchFamily="18" charset="0"/>
                <a:cs typeface="Times New Roman" pitchFamily="18" charset="0"/>
              </a:rPr>
              <a:t>موضع</a:t>
            </a:r>
            <a:r>
              <a:rPr lang="ar-TN" sz="4400" b="1" dirty="0" smtClean="0">
                <a:solidFill>
                  <a:schemeClr val="bg1"/>
                </a:solidFill>
                <a:latin typeface="Times New Roman" pitchFamily="18" charset="0"/>
                <a:cs typeface="Times New Roman" pitchFamily="18" charset="0"/>
              </a:rPr>
              <a:t>ه.</a:t>
            </a:r>
            <a:br>
              <a:rPr lang="ar-TN" sz="4400" b="1" dirty="0" smtClean="0">
                <a:solidFill>
                  <a:schemeClr val="bg1"/>
                </a:solidFill>
                <a:latin typeface="Times New Roman" pitchFamily="18" charset="0"/>
                <a:cs typeface="Times New Roman" pitchFamily="18" charset="0"/>
              </a:rPr>
            </a:br>
            <a:r>
              <a:rPr lang="ar-TN" sz="4400" b="1" dirty="0" smtClean="0">
                <a:solidFill>
                  <a:srgbClr val="FF0000"/>
                </a:solidFill>
                <a:latin typeface="Times New Roman" pitchFamily="18" charset="0"/>
                <a:cs typeface="Times New Roman" pitchFamily="18" charset="0"/>
              </a:rPr>
              <a:t>عن ابن المقفع كليلة </a:t>
            </a:r>
            <a:r>
              <a:rPr lang="ar-TN" sz="4400" b="1" dirty="0" err="1" smtClean="0">
                <a:solidFill>
                  <a:srgbClr val="FF0000"/>
                </a:solidFill>
                <a:latin typeface="Times New Roman" pitchFamily="18" charset="0"/>
                <a:cs typeface="Times New Roman" pitchFamily="18" charset="0"/>
              </a:rPr>
              <a:t>و</a:t>
            </a:r>
            <a:r>
              <a:rPr lang="ar-TN" sz="4400" b="1" dirty="0" smtClean="0">
                <a:solidFill>
                  <a:srgbClr val="FF0000"/>
                </a:solidFill>
                <a:latin typeface="Times New Roman" pitchFamily="18" charset="0"/>
                <a:cs typeface="Times New Roman" pitchFamily="18" charset="0"/>
              </a:rPr>
              <a:t> دمنة</a:t>
            </a:r>
            <a:r>
              <a:rPr lang="ar-TN" sz="4400" b="1" dirty="0" smtClean="0">
                <a:solidFill>
                  <a:schemeClr val="bg1"/>
                </a:solidFill>
                <a:latin typeface="Times New Roman" pitchFamily="18" charset="0"/>
                <a:cs typeface="Times New Roman" pitchFamily="18" charset="0"/>
              </a:rPr>
              <a:t> </a:t>
            </a:r>
            <a:endParaRPr lang="fr-FR" sz="4400" b="1" dirty="0">
              <a:solidFill>
                <a:schemeClr val="bg1"/>
              </a:solidFill>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2" name="Titre 1"/>
          <p:cNvSpPr>
            <a:spLocks noGrp="1"/>
          </p:cNvSpPr>
          <p:nvPr>
            <p:ph type="ctrTitle"/>
          </p:nvPr>
        </p:nvSpPr>
        <p:spPr>
          <a:xfrm>
            <a:off x="0" y="0"/>
            <a:ext cx="7429520" cy="571480"/>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ar-TN" sz="4000" b="1" dirty="0" smtClean="0">
                <a:latin typeface="Times New Roman" pitchFamily="18" charset="0"/>
                <a:cs typeface="Times New Roman" pitchFamily="18" charset="0"/>
              </a:rPr>
              <a:t>المصدر الميمي واسم الزّمان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اسم المكان</a:t>
            </a:r>
            <a:endParaRPr lang="fr-FR" sz="4000" b="1" dirty="0">
              <a:latin typeface="Times New Roman" pitchFamily="18" charset="0"/>
              <a:cs typeface="Times New Roman" pitchFamily="18" charset="0"/>
            </a:endParaRPr>
          </a:p>
        </p:txBody>
      </p:sp>
      <p:sp>
        <p:nvSpPr>
          <p:cNvPr id="3" name="Sous-titre 2"/>
          <p:cNvSpPr>
            <a:spLocks noGrp="1"/>
          </p:cNvSpPr>
          <p:nvPr>
            <p:ph type="subTitle" idx="1"/>
          </p:nvPr>
        </p:nvSpPr>
        <p:spPr>
          <a:xfrm>
            <a:off x="7358082" y="0"/>
            <a:ext cx="1785918" cy="571480"/>
          </a:xfrm>
        </p:spPr>
        <p:style>
          <a:lnRef idx="1">
            <a:schemeClr val="accent6"/>
          </a:lnRef>
          <a:fillRef idx="2">
            <a:schemeClr val="accent6"/>
          </a:fillRef>
          <a:effectRef idx="1">
            <a:schemeClr val="accent6"/>
          </a:effectRef>
          <a:fontRef idx="minor">
            <a:schemeClr val="dk1"/>
          </a:fontRef>
        </p:style>
        <p:txBody>
          <a:bodyPr>
            <a:normAutofit/>
          </a:bodyPr>
          <a:lstStyle/>
          <a:p>
            <a:pPr algn="r"/>
            <a:r>
              <a:rPr lang="ar-TN" sz="1200" b="1" dirty="0" smtClean="0">
                <a:latin typeface="Arial" pitchFamily="34" charset="0"/>
                <a:cs typeface="Arial" pitchFamily="34" charset="0"/>
              </a:rPr>
              <a:t>الأستاذ محمد الهادي </a:t>
            </a:r>
            <a:r>
              <a:rPr lang="ar-TN" sz="1200" b="1" dirty="0" err="1" smtClean="0">
                <a:latin typeface="Arial" pitchFamily="34" charset="0"/>
                <a:cs typeface="Arial" pitchFamily="34" charset="0"/>
              </a:rPr>
              <a:t>الكعبوري</a:t>
            </a:r>
            <a:r>
              <a:rPr lang="ar-TN" sz="1200" b="1" dirty="0" smtClean="0">
                <a:latin typeface="Arial" pitchFamily="34" charset="0"/>
                <a:cs typeface="Arial" pitchFamily="34" charset="0"/>
              </a:rPr>
              <a:t/>
            </a:r>
            <a:br>
              <a:rPr lang="ar-TN" sz="1200" b="1" dirty="0" smtClean="0">
                <a:latin typeface="Arial" pitchFamily="34" charset="0"/>
                <a:cs typeface="Arial" pitchFamily="34" charset="0"/>
              </a:rPr>
            </a:br>
            <a:r>
              <a:rPr lang="ar-TN" sz="1200" b="1" dirty="0" smtClean="0">
                <a:latin typeface="Arial" pitchFamily="34" charset="0"/>
                <a:cs typeface="Arial" pitchFamily="34" charset="0"/>
              </a:rPr>
              <a:t>المدرسة الإعدادية منزل جميل 2</a:t>
            </a:r>
            <a:endParaRPr lang="fr-FR" sz="1200" b="1" dirty="0">
              <a:latin typeface="Arial" pitchFamily="34" charset="0"/>
              <a:cs typeface="Arial" pitchFamily="34" charset="0"/>
            </a:endParaRPr>
          </a:p>
        </p:txBody>
      </p:sp>
      <p:graphicFrame>
        <p:nvGraphicFramePr>
          <p:cNvPr id="10" name="Tableau 9"/>
          <p:cNvGraphicFramePr>
            <a:graphicFrameLocks noGrp="1"/>
          </p:cNvGraphicFramePr>
          <p:nvPr/>
        </p:nvGraphicFramePr>
        <p:xfrm>
          <a:off x="4643422" y="642918"/>
          <a:ext cx="4500578" cy="6215083"/>
        </p:xfrm>
        <a:graphic>
          <a:graphicData uri="http://schemas.openxmlformats.org/drawingml/2006/table">
            <a:tbl>
              <a:tblPr firstRow="1" bandRow="1">
                <a:tableStyleId>{5C22544A-7EE6-4342-B048-85BDC9FD1C3A}</a:tableStyleId>
              </a:tblPr>
              <a:tblGrid>
                <a:gridCol w="2250289"/>
                <a:gridCol w="2250289"/>
              </a:tblGrid>
              <a:tr h="887869">
                <a:tc>
                  <a:txBody>
                    <a:bodyPr/>
                    <a:lstStyle/>
                    <a:p>
                      <a:pPr algn="ctr"/>
                      <a:r>
                        <a:rPr lang="ar-TN" dirty="0" smtClean="0"/>
                        <a:t>نوعه</a:t>
                      </a:r>
                      <a:endParaRPr lang="fr-FR" dirty="0"/>
                    </a:p>
                  </a:txBody>
                  <a:tcPr anchor="ctr"/>
                </a:tc>
                <a:tc>
                  <a:txBody>
                    <a:bodyPr/>
                    <a:lstStyle/>
                    <a:p>
                      <a:pPr algn="ctr"/>
                      <a:r>
                        <a:rPr lang="ar-TN" dirty="0" smtClean="0"/>
                        <a:t>المشتق</a:t>
                      </a:r>
                      <a:endParaRPr lang="fr-FR" dirty="0"/>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latin typeface="Times New Roman" pitchFamily="18" charset="0"/>
                          <a:cs typeface="Times New Roman" pitchFamily="18" charset="0"/>
                        </a:rPr>
                        <a:t>مَشْرَبٌ</a:t>
                      </a:r>
                      <a:endParaRPr lang="fr-FR" sz="4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solidFill>
                            <a:srgbClr val="00B050"/>
                          </a:solidFill>
                          <a:latin typeface="Times New Roman" pitchFamily="18" charset="0"/>
                          <a:cs typeface="Times New Roman" pitchFamily="18" charset="0"/>
                        </a:rPr>
                        <a:t>موْعِد</a:t>
                      </a:r>
                      <a:endParaRPr lang="fr-FR" sz="4400" b="1" dirty="0">
                        <a:solidFill>
                          <a:srgbClr val="00B050"/>
                        </a:solidFill>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solidFill>
                            <a:srgbClr val="00B050"/>
                          </a:solidFill>
                          <a:latin typeface="Times New Roman" pitchFamily="18" charset="0"/>
                          <a:cs typeface="Times New Roman" pitchFamily="18" charset="0"/>
                        </a:rPr>
                        <a:t>موْرِد</a:t>
                      </a:r>
                      <a:endParaRPr lang="fr-FR" sz="4400" b="1" dirty="0">
                        <a:solidFill>
                          <a:srgbClr val="00B050"/>
                        </a:solidFill>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latin typeface="Times New Roman" pitchFamily="18" charset="0"/>
                          <a:cs typeface="Times New Roman" pitchFamily="18" charset="0"/>
                        </a:rPr>
                        <a:t>مطعَم</a:t>
                      </a:r>
                      <a:endParaRPr lang="fr-FR" sz="4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latin typeface="Times New Roman" pitchFamily="18" charset="0"/>
                          <a:cs typeface="Times New Roman" pitchFamily="18" charset="0"/>
                        </a:rPr>
                        <a:t>مشْرَب</a:t>
                      </a:r>
                      <a:endParaRPr lang="fr-FR" sz="4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c>
                  <a:txBody>
                    <a:bodyPr/>
                    <a:lstStyle/>
                    <a:p>
                      <a:pPr algn="ctr"/>
                      <a:r>
                        <a:rPr lang="ar-TN" sz="4400" b="1" dirty="0" smtClean="0">
                          <a:latin typeface="Times New Roman" pitchFamily="18" charset="0"/>
                          <a:cs typeface="Times New Roman" pitchFamily="18" charset="0"/>
                        </a:rPr>
                        <a:t>موْضَع</a:t>
                      </a:r>
                      <a:endParaRPr lang="fr-FR" sz="4400" b="1" dirty="0">
                        <a:latin typeface="Times New Roman" pitchFamily="18" charset="0"/>
                        <a:cs typeface="Times New Roman" pitchFamily="18" charset="0"/>
                      </a:endParaRPr>
                    </a:p>
                  </a:txBody>
                  <a:tcPr anchor="ctr"/>
                </a:tc>
              </a:tr>
            </a:tbl>
          </a:graphicData>
        </a:graphic>
      </p:graphicFrame>
      <p:graphicFrame>
        <p:nvGraphicFramePr>
          <p:cNvPr id="13" name="Tableau 12"/>
          <p:cNvGraphicFramePr>
            <a:graphicFrameLocks noGrp="1"/>
          </p:cNvGraphicFramePr>
          <p:nvPr/>
        </p:nvGraphicFramePr>
        <p:xfrm>
          <a:off x="0" y="642918"/>
          <a:ext cx="2428859" cy="6215083"/>
        </p:xfrm>
        <a:graphic>
          <a:graphicData uri="http://schemas.openxmlformats.org/drawingml/2006/table">
            <a:tbl>
              <a:tblPr firstRow="1" bandRow="1">
                <a:tableStyleId>{5C22544A-7EE6-4342-B048-85BDC9FD1C3A}</a:tableStyleId>
              </a:tblPr>
              <a:tblGrid>
                <a:gridCol w="2428859"/>
              </a:tblGrid>
              <a:tr h="887869">
                <a:tc>
                  <a:txBody>
                    <a:bodyPr/>
                    <a:lstStyle/>
                    <a:p>
                      <a:pPr algn="ctr"/>
                      <a:r>
                        <a:rPr lang="ar-TN" dirty="0" smtClean="0"/>
                        <a:t>الفعل المتصل </a:t>
                      </a:r>
                      <a:r>
                        <a:rPr lang="ar-TN" dirty="0" err="1" smtClean="0"/>
                        <a:t>به</a:t>
                      </a:r>
                      <a:endParaRPr lang="fr-FR" dirty="0"/>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bl>
          </a:graphicData>
        </a:graphic>
      </p:graphicFrame>
      <p:graphicFrame>
        <p:nvGraphicFramePr>
          <p:cNvPr id="14" name="Tableau 13"/>
          <p:cNvGraphicFramePr>
            <a:graphicFrameLocks noGrp="1"/>
          </p:cNvGraphicFramePr>
          <p:nvPr/>
        </p:nvGraphicFramePr>
        <p:xfrm>
          <a:off x="2428860" y="642918"/>
          <a:ext cx="2250289" cy="6215083"/>
        </p:xfrm>
        <a:graphic>
          <a:graphicData uri="http://schemas.openxmlformats.org/drawingml/2006/table">
            <a:tbl>
              <a:tblPr firstRow="1" bandRow="1">
                <a:tableStyleId>{5C22544A-7EE6-4342-B048-85BDC9FD1C3A}</a:tableStyleId>
              </a:tblPr>
              <a:tblGrid>
                <a:gridCol w="2250289"/>
              </a:tblGrid>
              <a:tr h="887869">
                <a:tc>
                  <a:txBody>
                    <a:bodyPr/>
                    <a:lstStyle/>
                    <a:p>
                      <a:pPr algn="ctr"/>
                      <a:r>
                        <a:rPr lang="ar-TN" dirty="0" smtClean="0"/>
                        <a:t>وزنه</a:t>
                      </a:r>
                      <a:endParaRPr lang="fr-FR" dirty="0"/>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r h="887869">
                <a:tc>
                  <a:txBody>
                    <a:bodyPr/>
                    <a:lstStyle/>
                    <a:p>
                      <a:pPr algn="ctr"/>
                      <a:endParaRPr lang="fr-FR" sz="2400" b="1" dirty="0">
                        <a:latin typeface="Times New Roman" pitchFamily="18" charset="0"/>
                        <a:cs typeface="Times New Roman" pitchFamily="18" charset="0"/>
                      </a:endParaRPr>
                    </a:p>
                  </a:txBody>
                  <a:tcPr anchor="ctr"/>
                </a:tc>
              </a:tr>
            </a:tbl>
          </a:graphicData>
        </a:graphic>
      </p:graphicFrame>
      <p:sp>
        <p:nvSpPr>
          <p:cNvPr id="12" name="ZoneTexte 11"/>
          <p:cNvSpPr txBox="1"/>
          <p:nvPr/>
        </p:nvSpPr>
        <p:spPr>
          <a:xfrm>
            <a:off x="4857752" y="1571612"/>
            <a:ext cx="1785950"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اسم مكان</a:t>
            </a:r>
            <a:endParaRPr lang="fr-FR" sz="4000" b="1" dirty="0">
              <a:solidFill>
                <a:srgbClr val="FF0000"/>
              </a:solidFill>
              <a:latin typeface="Times New Roman" pitchFamily="18" charset="0"/>
              <a:cs typeface="Times New Roman" pitchFamily="18" charset="0"/>
            </a:endParaRPr>
          </a:p>
        </p:txBody>
      </p:sp>
      <p:sp>
        <p:nvSpPr>
          <p:cNvPr id="18" name="ZoneTexte 17"/>
          <p:cNvSpPr txBox="1"/>
          <p:nvPr/>
        </p:nvSpPr>
        <p:spPr>
          <a:xfrm>
            <a:off x="4929190" y="3429000"/>
            <a:ext cx="1785950" cy="707886"/>
          </a:xfrm>
          <a:prstGeom prst="rect">
            <a:avLst/>
          </a:prstGeom>
          <a:noFill/>
        </p:spPr>
        <p:txBody>
          <a:bodyPr wrap="square" rtlCol="0">
            <a:spAutoFit/>
          </a:bodyPr>
          <a:lstStyle/>
          <a:p>
            <a:pPr algn="ctr"/>
            <a:r>
              <a:rPr lang="ar-TN" sz="4000" b="1" dirty="0" smtClean="0">
                <a:solidFill>
                  <a:schemeClr val="bg2"/>
                </a:solidFill>
                <a:latin typeface="Times New Roman" pitchFamily="18" charset="0"/>
                <a:cs typeface="Times New Roman" pitchFamily="18" charset="0"/>
              </a:rPr>
              <a:t>اسم مكان</a:t>
            </a:r>
            <a:endParaRPr lang="fr-FR" sz="4000" b="1" dirty="0">
              <a:solidFill>
                <a:schemeClr val="bg2"/>
              </a:solidFill>
              <a:latin typeface="Times New Roman" pitchFamily="18" charset="0"/>
              <a:cs typeface="Times New Roman" pitchFamily="18" charset="0"/>
            </a:endParaRPr>
          </a:p>
        </p:txBody>
      </p:sp>
      <p:sp>
        <p:nvSpPr>
          <p:cNvPr id="19" name="ZoneTexte 18"/>
          <p:cNvSpPr txBox="1"/>
          <p:nvPr/>
        </p:nvSpPr>
        <p:spPr>
          <a:xfrm>
            <a:off x="4929190" y="4286256"/>
            <a:ext cx="1785950"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اسم مكان</a:t>
            </a:r>
            <a:endParaRPr lang="fr-FR" sz="4000" b="1" dirty="0">
              <a:solidFill>
                <a:srgbClr val="FF0000"/>
              </a:solidFill>
              <a:latin typeface="Times New Roman" pitchFamily="18" charset="0"/>
              <a:cs typeface="Times New Roman" pitchFamily="18" charset="0"/>
            </a:endParaRPr>
          </a:p>
        </p:txBody>
      </p:sp>
      <p:sp>
        <p:nvSpPr>
          <p:cNvPr id="20" name="ZoneTexte 19"/>
          <p:cNvSpPr txBox="1"/>
          <p:nvPr/>
        </p:nvSpPr>
        <p:spPr>
          <a:xfrm>
            <a:off x="5000628" y="5214950"/>
            <a:ext cx="1785950"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اسم مكان</a:t>
            </a:r>
            <a:endParaRPr lang="fr-FR" sz="4000" b="1" dirty="0">
              <a:solidFill>
                <a:srgbClr val="FF0000"/>
              </a:solidFill>
              <a:latin typeface="Times New Roman" pitchFamily="18" charset="0"/>
              <a:cs typeface="Times New Roman" pitchFamily="18" charset="0"/>
            </a:endParaRPr>
          </a:p>
        </p:txBody>
      </p:sp>
      <p:sp>
        <p:nvSpPr>
          <p:cNvPr id="21" name="ZoneTexte 20"/>
          <p:cNvSpPr txBox="1"/>
          <p:nvPr/>
        </p:nvSpPr>
        <p:spPr>
          <a:xfrm>
            <a:off x="4929190" y="6150114"/>
            <a:ext cx="1785950"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اسم مكان</a:t>
            </a:r>
            <a:endParaRPr lang="fr-FR" sz="4000" b="1" dirty="0">
              <a:solidFill>
                <a:srgbClr val="FF0000"/>
              </a:solidFill>
              <a:latin typeface="Times New Roman" pitchFamily="18" charset="0"/>
              <a:cs typeface="Times New Roman" pitchFamily="18" charset="0"/>
            </a:endParaRPr>
          </a:p>
        </p:txBody>
      </p:sp>
      <p:sp>
        <p:nvSpPr>
          <p:cNvPr id="22" name="ZoneTexte 21"/>
          <p:cNvSpPr txBox="1"/>
          <p:nvPr/>
        </p:nvSpPr>
        <p:spPr>
          <a:xfrm>
            <a:off x="2786050" y="1571612"/>
            <a:ext cx="1428760" cy="769441"/>
          </a:xfrm>
          <a:prstGeom prst="rect">
            <a:avLst/>
          </a:prstGeom>
          <a:noFill/>
        </p:spPr>
        <p:txBody>
          <a:bodyPr wrap="square" rtlCol="0">
            <a:spAutoFit/>
          </a:bodyPr>
          <a:lstStyle/>
          <a:p>
            <a:pPr algn="ctr"/>
            <a:r>
              <a:rPr lang="ar-TN" sz="4400" b="1" dirty="0" err="1" smtClean="0">
                <a:solidFill>
                  <a:srgbClr val="FF0000"/>
                </a:solidFill>
                <a:latin typeface="Times New Roman" pitchFamily="18" charset="0"/>
                <a:cs typeface="Times New Roman" pitchFamily="18" charset="0"/>
              </a:rPr>
              <a:t>مَفْعَلٌ</a:t>
            </a:r>
            <a:endParaRPr lang="fr-FR" b="1" dirty="0">
              <a:solidFill>
                <a:srgbClr val="FF0000"/>
              </a:solidFill>
              <a:latin typeface="Times New Roman" pitchFamily="18" charset="0"/>
              <a:cs typeface="Times New Roman" pitchFamily="18" charset="0"/>
            </a:endParaRPr>
          </a:p>
        </p:txBody>
      </p:sp>
      <p:sp>
        <p:nvSpPr>
          <p:cNvPr id="23" name="ZoneTexte 22"/>
          <p:cNvSpPr txBox="1"/>
          <p:nvPr/>
        </p:nvSpPr>
        <p:spPr>
          <a:xfrm>
            <a:off x="4929190" y="2571744"/>
            <a:ext cx="1785950" cy="707886"/>
          </a:xfrm>
          <a:prstGeom prst="rect">
            <a:avLst/>
          </a:prstGeom>
          <a:noFill/>
        </p:spPr>
        <p:txBody>
          <a:bodyPr wrap="square" rtlCol="0">
            <a:spAutoFit/>
          </a:bodyPr>
          <a:lstStyle/>
          <a:p>
            <a:pPr algn="ctr"/>
            <a:r>
              <a:rPr lang="ar-TN" sz="4000" b="1" dirty="0" smtClean="0">
                <a:solidFill>
                  <a:schemeClr val="bg1">
                    <a:lumMod val="50000"/>
                  </a:schemeClr>
                </a:solidFill>
                <a:latin typeface="Times New Roman" pitchFamily="18" charset="0"/>
                <a:cs typeface="Times New Roman" pitchFamily="18" charset="0"/>
              </a:rPr>
              <a:t>اسم زمان</a:t>
            </a:r>
            <a:endParaRPr lang="fr-FR" sz="4000" b="1" dirty="0">
              <a:solidFill>
                <a:schemeClr val="bg1">
                  <a:lumMod val="50000"/>
                </a:schemeClr>
              </a:solidFill>
              <a:latin typeface="Times New Roman" pitchFamily="18" charset="0"/>
              <a:cs typeface="Times New Roman" pitchFamily="18" charset="0"/>
            </a:endParaRPr>
          </a:p>
        </p:txBody>
      </p:sp>
      <p:sp>
        <p:nvSpPr>
          <p:cNvPr id="24" name="ZoneTexte 23"/>
          <p:cNvSpPr txBox="1"/>
          <p:nvPr/>
        </p:nvSpPr>
        <p:spPr>
          <a:xfrm>
            <a:off x="2857488" y="2500306"/>
            <a:ext cx="1428760" cy="769441"/>
          </a:xfrm>
          <a:prstGeom prst="rect">
            <a:avLst/>
          </a:prstGeom>
          <a:noFill/>
        </p:spPr>
        <p:txBody>
          <a:bodyPr wrap="square" rtlCol="0">
            <a:spAutoFit/>
          </a:bodyPr>
          <a:lstStyle/>
          <a:p>
            <a:pPr algn="ctr"/>
            <a:r>
              <a:rPr lang="ar-TN" sz="4400" b="1" dirty="0" err="1" smtClean="0">
                <a:solidFill>
                  <a:srgbClr val="00B050"/>
                </a:solidFill>
                <a:latin typeface="Times New Roman" pitchFamily="18" charset="0"/>
                <a:cs typeface="Times New Roman" pitchFamily="18" charset="0"/>
              </a:rPr>
              <a:t>مَفْعِلٌ</a:t>
            </a:r>
            <a:endParaRPr lang="fr-FR" b="1" dirty="0">
              <a:solidFill>
                <a:srgbClr val="00B050"/>
              </a:solidFill>
              <a:latin typeface="Times New Roman" pitchFamily="18" charset="0"/>
              <a:cs typeface="Times New Roman" pitchFamily="18" charset="0"/>
            </a:endParaRPr>
          </a:p>
        </p:txBody>
      </p:sp>
      <p:sp>
        <p:nvSpPr>
          <p:cNvPr id="25" name="ZoneTexte 24"/>
          <p:cNvSpPr txBox="1"/>
          <p:nvPr/>
        </p:nvSpPr>
        <p:spPr>
          <a:xfrm>
            <a:off x="2928926" y="3357562"/>
            <a:ext cx="1428760" cy="769441"/>
          </a:xfrm>
          <a:prstGeom prst="rect">
            <a:avLst/>
          </a:prstGeom>
          <a:noFill/>
        </p:spPr>
        <p:txBody>
          <a:bodyPr wrap="square" rtlCol="0">
            <a:spAutoFit/>
          </a:bodyPr>
          <a:lstStyle/>
          <a:p>
            <a:pPr algn="ctr"/>
            <a:r>
              <a:rPr lang="ar-TN" sz="4400" b="1" dirty="0" err="1" smtClean="0">
                <a:solidFill>
                  <a:srgbClr val="00B050"/>
                </a:solidFill>
                <a:latin typeface="Times New Roman" pitchFamily="18" charset="0"/>
                <a:cs typeface="Times New Roman" pitchFamily="18" charset="0"/>
              </a:rPr>
              <a:t>مَفْعِلٌ</a:t>
            </a:r>
            <a:endParaRPr lang="fr-FR" b="1" dirty="0">
              <a:solidFill>
                <a:srgbClr val="00B050"/>
              </a:solidFill>
              <a:latin typeface="Times New Roman" pitchFamily="18" charset="0"/>
              <a:cs typeface="Times New Roman" pitchFamily="18" charset="0"/>
            </a:endParaRPr>
          </a:p>
        </p:txBody>
      </p:sp>
      <p:sp>
        <p:nvSpPr>
          <p:cNvPr id="26" name="ZoneTexte 25"/>
          <p:cNvSpPr txBox="1"/>
          <p:nvPr/>
        </p:nvSpPr>
        <p:spPr>
          <a:xfrm>
            <a:off x="2786050" y="4286256"/>
            <a:ext cx="1428760" cy="769441"/>
          </a:xfrm>
          <a:prstGeom prst="rect">
            <a:avLst/>
          </a:prstGeom>
          <a:noFill/>
        </p:spPr>
        <p:txBody>
          <a:bodyPr wrap="square" rtlCol="0">
            <a:spAutoFit/>
          </a:bodyPr>
          <a:lstStyle/>
          <a:p>
            <a:pPr algn="ctr"/>
            <a:r>
              <a:rPr lang="ar-TN" sz="4400" b="1" dirty="0" err="1" smtClean="0">
                <a:solidFill>
                  <a:srgbClr val="FF0000"/>
                </a:solidFill>
                <a:latin typeface="Times New Roman" pitchFamily="18" charset="0"/>
                <a:cs typeface="Times New Roman" pitchFamily="18" charset="0"/>
              </a:rPr>
              <a:t>مَفْعَلٌ</a:t>
            </a:r>
            <a:endParaRPr lang="fr-FR" b="1" dirty="0">
              <a:solidFill>
                <a:srgbClr val="FF0000"/>
              </a:solidFill>
              <a:latin typeface="Times New Roman" pitchFamily="18" charset="0"/>
              <a:cs typeface="Times New Roman" pitchFamily="18" charset="0"/>
            </a:endParaRPr>
          </a:p>
        </p:txBody>
      </p:sp>
      <p:sp>
        <p:nvSpPr>
          <p:cNvPr id="27" name="ZoneTexte 26"/>
          <p:cNvSpPr txBox="1"/>
          <p:nvPr/>
        </p:nvSpPr>
        <p:spPr>
          <a:xfrm>
            <a:off x="2857488" y="5072074"/>
            <a:ext cx="1428760" cy="769441"/>
          </a:xfrm>
          <a:prstGeom prst="rect">
            <a:avLst/>
          </a:prstGeom>
          <a:noFill/>
        </p:spPr>
        <p:txBody>
          <a:bodyPr wrap="square" rtlCol="0">
            <a:spAutoFit/>
          </a:bodyPr>
          <a:lstStyle/>
          <a:p>
            <a:pPr algn="ctr"/>
            <a:r>
              <a:rPr lang="ar-TN" sz="4400" b="1" dirty="0" err="1" smtClean="0">
                <a:solidFill>
                  <a:srgbClr val="FF0000"/>
                </a:solidFill>
                <a:latin typeface="Times New Roman" pitchFamily="18" charset="0"/>
                <a:cs typeface="Times New Roman" pitchFamily="18" charset="0"/>
              </a:rPr>
              <a:t>مَفْعَلٌ</a:t>
            </a:r>
            <a:endParaRPr lang="fr-FR" b="1" dirty="0">
              <a:solidFill>
                <a:srgbClr val="FF0000"/>
              </a:solidFill>
              <a:latin typeface="Times New Roman" pitchFamily="18" charset="0"/>
              <a:cs typeface="Times New Roman" pitchFamily="18" charset="0"/>
            </a:endParaRPr>
          </a:p>
        </p:txBody>
      </p:sp>
      <p:sp>
        <p:nvSpPr>
          <p:cNvPr id="28" name="ZoneTexte 27"/>
          <p:cNvSpPr txBox="1"/>
          <p:nvPr/>
        </p:nvSpPr>
        <p:spPr>
          <a:xfrm>
            <a:off x="2857488" y="6088559"/>
            <a:ext cx="1428760" cy="769441"/>
          </a:xfrm>
          <a:prstGeom prst="rect">
            <a:avLst/>
          </a:prstGeom>
          <a:noFill/>
        </p:spPr>
        <p:txBody>
          <a:bodyPr wrap="square" rtlCol="0">
            <a:spAutoFit/>
          </a:bodyPr>
          <a:lstStyle/>
          <a:p>
            <a:pPr algn="ctr"/>
            <a:r>
              <a:rPr lang="ar-TN" sz="4400" b="1" dirty="0" err="1" smtClean="0">
                <a:solidFill>
                  <a:srgbClr val="FF0000"/>
                </a:solidFill>
                <a:latin typeface="Times New Roman" pitchFamily="18" charset="0"/>
                <a:cs typeface="Times New Roman" pitchFamily="18" charset="0"/>
              </a:rPr>
              <a:t>مَفْعَلٌ</a:t>
            </a:r>
            <a:endParaRPr lang="fr-FR" b="1" dirty="0">
              <a:solidFill>
                <a:srgbClr val="FF0000"/>
              </a:solidFill>
              <a:latin typeface="Times New Roman" pitchFamily="18" charset="0"/>
              <a:cs typeface="Times New Roman" pitchFamily="18" charset="0"/>
            </a:endParaRPr>
          </a:p>
        </p:txBody>
      </p:sp>
      <p:sp>
        <p:nvSpPr>
          <p:cNvPr id="29" name="ZoneTexte 28"/>
          <p:cNvSpPr txBox="1"/>
          <p:nvPr/>
        </p:nvSpPr>
        <p:spPr>
          <a:xfrm>
            <a:off x="285720" y="6088558"/>
            <a:ext cx="1857388" cy="646331"/>
          </a:xfrm>
          <a:prstGeom prst="rect">
            <a:avLst/>
          </a:prstGeom>
          <a:noFill/>
        </p:spPr>
        <p:txBody>
          <a:bodyPr wrap="square" rtlCol="0">
            <a:spAutoFit/>
          </a:bodyPr>
          <a:lstStyle/>
          <a:p>
            <a:pPr algn="ctr"/>
            <a:r>
              <a:rPr lang="ar-TN" sz="3600" b="1" smtClean="0">
                <a:solidFill>
                  <a:srgbClr val="FF0000"/>
                </a:solidFill>
                <a:latin typeface="Times New Roman" pitchFamily="18" charset="0"/>
                <a:cs typeface="Times New Roman" pitchFamily="18" charset="0"/>
              </a:rPr>
              <a:t>وضع/يضَع</a:t>
            </a:r>
            <a:endParaRPr lang="fr-FR" sz="2400" b="1" dirty="0">
              <a:solidFill>
                <a:srgbClr val="FF0000"/>
              </a:solidFill>
              <a:latin typeface="Times New Roman" pitchFamily="18" charset="0"/>
              <a:cs typeface="Times New Roman" pitchFamily="18" charset="0"/>
            </a:endParaRPr>
          </a:p>
        </p:txBody>
      </p:sp>
      <p:sp>
        <p:nvSpPr>
          <p:cNvPr id="30" name="ZoneTexte 29"/>
          <p:cNvSpPr txBox="1"/>
          <p:nvPr/>
        </p:nvSpPr>
        <p:spPr>
          <a:xfrm>
            <a:off x="428596" y="5286388"/>
            <a:ext cx="1857388" cy="584775"/>
          </a:xfrm>
          <a:prstGeom prst="rect">
            <a:avLst/>
          </a:prstGeom>
          <a:noFill/>
        </p:spPr>
        <p:txBody>
          <a:bodyPr wrap="square" rtlCol="0">
            <a:spAutoFit/>
          </a:bodyPr>
          <a:lstStyle/>
          <a:p>
            <a:pPr algn="ctr"/>
            <a:r>
              <a:rPr lang="ar-TN" sz="3200" b="1" dirty="0" smtClean="0">
                <a:solidFill>
                  <a:srgbClr val="FF0000"/>
                </a:solidFill>
                <a:latin typeface="Times New Roman" pitchFamily="18" charset="0"/>
                <a:cs typeface="Times New Roman" pitchFamily="18" charset="0"/>
              </a:rPr>
              <a:t>شرِب/يشرَب</a:t>
            </a:r>
            <a:endParaRPr lang="fr-FR" sz="2800" b="1" dirty="0">
              <a:solidFill>
                <a:srgbClr val="FF0000"/>
              </a:solidFill>
              <a:latin typeface="Times New Roman" pitchFamily="18" charset="0"/>
              <a:cs typeface="Times New Roman" pitchFamily="18" charset="0"/>
            </a:endParaRPr>
          </a:p>
        </p:txBody>
      </p:sp>
      <p:sp>
        <p:nvSpPr>
          <p:cNvPr id="31" name="ZoneTexte 30"/>
          <p:cNvSpPr txBox="1"/>
          <p:nvPr/>
        </p:nvSpPr>
        <p:spPr>
          <a:xfrm>
            <a:off x="428596" y="4429132"/>
            <a:ext cx="1857388"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طعِم/يطْعَم</a:t>
            </a:r>
            <a:endParaRPr lang="fr-FR" b="1" dirty="0">
              <a:solidFill>
                <a:srgbClr val="FF0000"/>
              </a:solidFill>
              <a:latin typeface="Times New Roman" pitchFamily="18" charset="0"/>
              <a:cs typeface="Times New Roman" pitchFamily="18" charset="0"/>
            </a:endParaRPr>
          </a:p>
        </p:txBody>
      </p:sp>
      <p:sp>
        <p:nvSpPr>
          <p:cNvPr id="32" name="ZoneTexte 31"/>
          <p:cNvSpPr txBox="1"/>
          <p:nvPr/>
        </p:nvSpPr>
        <p:spPr>
          <a:xfrm>
            <a:off x="428596" y="3500438"/>
            <a:ext cx="1857388"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ورد/يرِد</a:t>
            </a:r>
            <a:endParaRPr lang="fr-FR" b="1" dirty="0">
              <a:solidFill>
                <a:srgbClr val="FF0000"/>
              </a:solidFill>
              <a:latin typeface="Times New Roman" pitchFamily="18" charset="0"/>
              <a:cs typeface="Times New Roman" pitchFamily="18" charset="0"/>
            </a:endParaRPr>
          </a:p>
        </p:txBody>
      </p:sp>
      <p:sp>
        <p:nvSpPr>
          <p:cNvPr id="33" name="ZoneTexte 32"/>
          <p:cNvSpPr txBox="1"/>
          <p:nvPr/>
        </p:nvSpPr>
        <p:spPr>
          <a:xfrm>
            <a:off x="357158" y="2571744"/>
            <a:ext cx="1857388" cy="707886"/>
          </a:xfrm>
          <a:prstGeom prst="rect">
            <a:avLst/>
          </a:prstGeom>
          <a:noFill/>
        </p:spPr>
        <p:txBody>
          <a:bodyPr wrap="square" rtlCol="0">
            <a:spAutoFit/>
          </a:bodyPr>
          <a:lstStyle/>
          <a:p>
            <a:pPr algn="ctr"/>
            <a:r>
              <a:rPr lang="ar-TN" sz="4000" b="1" dirty="0" smtClean="0">
                <a:solidFill>
                  <a:srgbClr val="FF0000"/>
                </a:solidFill>
                <a:latin typeface="Times New Roman" pitchFamily="18" charset="0"/>
                <a:cs typeface="Times New Roman" pitchFamily="18" charset="0"/>
              </a:rPr>
              <a:t>وعد/يعِد</a:t>
            </a:r>
            <a:endParaRPr lang="fr-FR" sz="4000" b="1" dirty="0">
              <a:solidFill>
                <a:srgbClr val="FF0000"/>
              </a:solidFill>
              <a:latin typeface="Times New Roman" pitchFamily="18" charset="0"/>
              <a:cs typeface="Times New Roman" pitchFamily="18" charset="0"/>
            </a:endParaRPr>
          </a:p>
        </p:txBody>
      </p:sp>
      <p:sp>
        <p:nvSpPr>
          <p:cNvPr id="34" name="ZoneTexte 33"/>
          <p:cNvSpPr txBox="1"/>
          <p:nvPr/>
        </p:nvSpPr>
        <p:spPr>
          <a:xfrm>
            <a:off x="357158" y="1643050"/>
            <a:ext cx="1857388" cy="584775"/>
          </a:xfrm>
          <a:prstGeom prst="rect">
            <a:avLst/>
          </a:prstGeom>
          <a:noFill/>
        </p:spPr>
        <p:txBody>
          <a:bodyPr wrap="square" rtlCol="0">
            <a:spAutoFit/>
          </a:bodyPr>
          <a:lstStyle/>
          <a:p>
            <a:pPr algn="ctr"/>
            <a:r>
              <a:rPr lang="ar-TN" sz="3200" b="1" dirty="0" smtClean="0">
                <a:solidFill>
                  <a:srgbClr val="FF0000"/>
                </a:solidFill>
                <a:latin typeface="Times New Roman" pitchFamily="18" charset="0"/>
                <a:cs typeface="Times New Roman" pitchFamily="18" charset="0"/>
              </a:rPr>
              <a:t>شرب/يشرَب</a:t>
            </a:r>
            <a:endParaRPr lang="fr-FR" sz="2800" b="1" dirty="0">
              <a:solidFill>
                <a:srgbClr val="FF0000"/>
              </a:solidFill>
              <a:latin typeface="Times New Roman" pitchFamily="18" charset="0"/>
              <a:cs typeface="Times New Roman" pitchFamily="18" charset="0"/>
            </a:endParaRPr>
          </a:p>
        </p:txBody>
      </p:sp>
      <p:sp>
        <p:nvSpPr>
          <p:cNvPr id="36" name="Espace réservé de la date 35"/>
          <p:cNvSpPr>
            <a:spLocks noGrp="1"/>
          </p:cNvSpPr>
          <p:nvPr>
            <p:ph type="dt" sz="half" idx="10"/>
          </p:nvPr>
        </p:nvSpPr>
        <p:spPr/>
        <p:txBody>
          <a:bodyPr/>
          <a:lstStyle/>
          <a:p>
            <a:r>
              <a:rPr lang="ar-TN" dirty="0" smtClean="0"/>
              <a:t>10/01/2012</a:t>
            </a:r>
            <a:endParaRPr lang="fr-FR" dirty="0"/>
          </a:p>
        </p:txBody>
      </p:sp>
      <p:sp>
        <p:nvSpPr>
          <p:cNvPr id="37" name="Espace réservé du pied de page 36"/>
          <p:cNvSpPr>
            <a:spLocks noGrp="1"/>
          </p:cNvSpPr>
          <p:nvPr>
            <p:ph type="ftr" sz="quarter" idx="11"/>
          </p:nvPr>
        </p:nvSpPr>
        <p:spPr/>
        <p:txBody>
          <a:bodyPr/>
          <a:lstStyle/>
          <a:p>
            <a:r>
              <a:rPr lang="ar-TN" dirty="0" smtClean="0"/>
              <a:t>المصدر الميمي </a:t>
            </a:r>
            <a:r>
              <a:rPr lang="ar-TN" dirty="0" err="1" smtClean="0"/>
              <a:t>و</a:t>
            </a:r>
            <a:r>
              <a:rPr lang="ar-TN" dirty="0" smtClean="0"/>
              <a:t> اسم الزمان </a:t>
            </a:r>
            <a:r>
              <a:rPr lang="ar-TN" dirty="0" err="1" smtClean="0"/>
              <a:t>و</a:t>
            </a:r>
            <a:r>
              <a:rPr lang="ar-TN" dirty="0" smtClean="0"/>
              <a:t> اسم المكان</a:t>
            </a: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ox(i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ppt_x"/>
                                          </p:val>
                                        </p:tav>
                                        <p:tav tm="100000">
                                          <p:val>
                                            <p:strVal val="#ppt_x"/>
                                          </p:val>
                                        </p:tav>
                                      </p:tavLst>
                                    </p:anim>
                                    <p:anim calcmode="lin" valueType="num">
                                      <p:cBhvr additive="base">
                                        <p:cTn id="1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22"/>
                                        </p:tgtEl>
                                        <p:attrNameLst>
                                          <p:attrName>style.visibility</p:attrName>
                                        </p:attrNameLst>
                                      </p:cBhvr>
                                      <p:to>
                                        <p:strVal val="visible"/>
                                      </p:to>
                                    </p:set>
                                    <p:anim calcmode="lin" valueType="num">
                                      <p:cBhvr additive="base">
                                        <p:cTn id="24" dur="500" fill="hold"/>
                                        <p:tgtEl>
                                          <p:spTgt spid="22"/>
                                        </p:tgtEl>
                                        <p:attrNameLst>
                                          <p:attrName>ppt_x</p:attrName>
                                        </p:attrNameLst>
                                      </p:cBhvr>
                                      <p:tavLst>
                                        <p:tav tm="0">
                                          <p:val>
                                            <p:strVal val="#ppt_x"/>
                                          </p:val>
                                        </p:tav>
                                        <p:tav tm="100000">
                                          <p:val>
                                            <p:strVal val="#ppt_x"/>
                                          </p:val>
                                        </p:tav>
                                      </p:tavLst>
                                    </p:anim>
                                    <p:anim calcmode="lin" valueType="num">
                                      <p:cBhvr additive="base">
                                        <p:cTn id="25"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4">
                                            <p:txEl>
                                              <p:pRg st="0" end="0"/>
                                            </p:txEl>
                                          </p:spTgt>
                                        </p:tgtEl>
                                        <p:attrNameLst>
                                          <p:attrName>style.visibility</p:attrName>
                                        </p:attrNameLst>
                                      </p:cBhvr>
                                      <p:to>
                                        <p:strVal val="visible"/>
                                      </p:to>
                                    </p:set>
                                    <p:anim calcmode="lin" valueType="num">
                                      <p:cBhvr additive="base">
                                        <p:cTn id="30" dur="500" fill="hold"/>
                                        <p:tgtEl>
                                          <p:spTgt spid="34">
                                            <p:txEl>
                                              <p:pRg st="0" end="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 calcmode="lin" valueType="num">
                                      <p:cBhvr additive="base">
                                        <p:cTn id="36" dur="500" fill="hold"/>
                                        <p:tgtEl>
                                          <p:spTgt spid="23"/>
                                        </p:tgtEl>
                                        <p:attrNameLst>
                                          <p:attrName>ppt_x</p:attrName>
                                        </p:attrNameLst>
                                      </p:cBhvr>
                                      <p:tavLst>
                                        <p:tav tm="0">
                                          <p:val>
                                            <p:strVal val="#ppt_x"/>
                                          </p:val>
                                        </p:tav>
                                        <p:tav tm="100000">
                                          <p:val>
                                            <p:strVal val="#ppt_x"/>
                                          </p:val>
                                        </p:tav>
                                      </p:tavLst>
                                    </p:anim>
                                    <p:anim calcmode="lin" valueType="num">
                                      <p:cBhvr additive="base">
                                        <p:cTn id="37"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24"/>
                                        </p:tgtEl>
                                        <p:attrNameLst>
                                          <p:attrName>style.visibility</p:attrName>
                                        </p:attrNameLst>
                                      </p:cBhvr>
                                      <p:to>
                                        <p:strVal val="visible"/>
                                      </p:to>
                                    </p:set>
                                    <p:anim calcmode="lin" valueType="num">
                                      <p:cBhvr additive="base">
                                        <p:cTn id="42" dur="500" fill="hold"/>
                                        <p:tgtEl>
                                          <p:spTgt spid="24"/>
                                        </p:tgtEl>
                                        <p:attrNameLst>
                                          <p:attrName>ppt_x</p:attrName>
                                        </p:attrNameLst>
                                      </p:cBhvr>
                                      <p:tavLst>
                                        <p:tav tm="0">
                                          <p:val>
                                            <p:strVal val="#ppt_x"/>
                                          </p:val>
                                        </p:tav>
                                        <p:tav tm="100000">
                                          <p:val>
                                            <p:strVal val="#ppt_x"/>
                                          </p:val>
                                        </p:tav>
                                      </p:tavLst>
                                    </p:anim>
                                    <p:anim calcmode="lin" valueType="num">
                                      <p:cBhvr additive="base">
                                        <p:cTn id="43"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grpId="0" nodeType="clickEffect">
                                  <p:stCondLst>
                                    <p:cond delay="0"/>
                                  </p:stCondLst>
                                  <p:childTnLst>
                                    <p:set>
                                      <p:cBhvr>
                                        <p:cTn id="47" dur="1" fill="hold">
                                          <p:stCondLst>
                                            <p:cond delay="0"/>
                                          </p:stCondLst>
                                        </p:cTn>
                                        <p:tgtEl>
                                          <p:spTgt spid="33"/>
                                        </p:tgtEl>
                                        <p:attrNameLst>
                                          <p:attrName>style.visibility</p:attrName>
                                        </p:attrNameLst>
                                      </p:cBhvr>
                                      <p:to>
                                        <p:strVal val="visible"/>
                                      </p:to>
                                    </p:set>
                                    <p:anim calcmode="lin" valueType="num">
                                      <p:cBhvr additive="base">
                                        <p:cTn id="48" dur="500" fill="hold"/>
                                        <p:tgtEl>
                                          <p:spTgt spid="33"/>
                                        </p:tgtEl>
                                        <p:attrNameLst>
                                          <p:attrName>ppt_x</p:attrName>
                                        </p:attrNameLst>
                                      </p:cBhvr>
                                      <p:tavLst>
                                        <p:tav tm="0">
                                          <p:val>
                                            <p:strVal val="#ppt_x"/>
                                          </p:val>
                                        </p:tav>
                                        <p:tav tm="100000">
                                          <p:val>
                                            <p:strVal val="#ppt_x"/>
                                          </p:val>
                                        </p:tav>
                                      </p:tavLst>
                                    </p:anim>
                                    <p:anim calcmode="lin" valueType="num">
                                      <p:cBhvr additive="base">
                                        <p:cTn id="49"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18"/>
                                        </p:tgtEl>
                                        <p:attrNameLst>
                                          <p:attrName>style.visibility</p:attrName>
                                        </p:attrNameLst>
                                      </p:cBhvr>
                                      <p:to>
                                        <p:strVal val="visible"/>
                                      </p:to>
                                    </p:set>
                                    <p:anim calcmode="lin" valueType="num">
                                      <p:cBhvr additive="base">
                                        <p:cTn id="54" dur="500" fill="hold"/>
                                        <p:tgtEl>
                                          <p:spTgt spid="18"/>
                                        </p:tgtEl>
                                        <p:attrNameLst>
                                          <p:attrName>ppt_x</p:attrName>
                                        </p:attrNameLst>
                                      </p:cBhvr>
                                      <p:tavLst>
                                        <p:tav tm="0">
                                          <p:val>
                                            <p:strVal val="#ppt_x"/>
                                          </p:val>
                                        </p:tav>
                                        <p:tav tm="100000">
                                          <p:val>
                                            <p:strVal val="#ppt_x"/>
                                          </p:val>
                                        </p:tav>
                                      </p:tavLst>
                                    </p:anim>
                                    <p:anim calcmode="lin" valueType="num">
                                      <p:cBhvr additive="base">
                                        <p:cTn id="55"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2" presetClass="entr" presetSubtype="4"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 calcmode="lin" valueType="num">
                                      <p:cBhvr additive="base">
                                        <p:cTn id="60" dur="500" fill="hold"/>
                                        <p:tgtEl>
                                          <p:spTgt spid="25"/>
                                        </p:tgtEl>
                                        <p:attrNameLst>
                                          <p:attrName>ppt_x</p:attrName>
                                        </p:attrNameLst>
                                      </p:cBhvr>
                                      <p:tavLst>
                                        <p:tav tm="0">
                                          <p:val>
                                            <p:strVal val="#ppt_x"/>
                                          </p:val>
                                        </p:tav>
                                        <p:tav tm="100000">
                                          <p:val>
                                            <p:strVal val="#ppt_x"/>
                                          </p:val>
                                        </p:tav>
                                      </p:tavLst>
                                    </p:anim>
                                    <p:anim calcmode="lin" valueType="num">
                                      <p:cBhvr additive="base">
                                        <p:cTn id="61"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32"/>
                                        </p:tgtEl>
                                        <p:attrNameLst>
                                          <p:attrName>style.visibility</p:attrName>
                                        </p:attrNameLst>
                                      </p:cBhvr>
                                      <p:to>
                                        <p:strVal val="visible"/>
                                      </p:to>
                                    </p:set>
                                    <p:anim calcmode="lin" valueType="num">
                                      <p:cBhvr additive="base">
                                        <p:cTn id="66" dur="500" fill="hold"/>
                                        <p:tgtEl>
                                          <p:spTgt spid="32"/>
                                        </p:tgtEl>
                                        <p:attrNameLst>
                                          <p:attrName>ppt_x</p:attrName>
                                        </p:attrNameLst>
                                      </p:cBhvr>
                                      <p:tavLst>
                                        <p:tav tm="0">
                                          <p:val>
                                            <p:strVal val="#ppt_x"/>
                                          </p:val>
                                        </p:tav>
                                        <p:tav tm="100000">
                                          <p:val>
                                            <p:strVal val="#ppt_x"/>
                                          </p:val>
                                        </p:tav>
                                      </p:tavLst>
                                    </p:anim>
                                    <p:anim calcmode="lin" valueType="num">
                                      <p:cBhvr additive="base">
                                        <p:cTn id="67"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68" fill="hold">
                      <p:stCondLst>
                        <p:cond delay="indefinite"/>
                      </p:stCondLst>
                      <p:childTnLst>
                        <p:par>
                          <p:cTn id="69" fill="hold">
                            <p:stCondLst>
                              <p:cond delay="0"/>
                            </p:stCondLst>
                            <p:childTnLst>
                              <p:par>
                                <p:cTn id="70" presetID="2" presetClass="entr" presetSubtype="4" fill="hold" grpId="0" nodeType="clickEffect">
                                  <p:stCondLst>
                                    <p:cond delay="0"/>
                                  </p:stCondLst>
                                  <p:childTnLst>
                                    <p:set>
                                      <p:cBhvr>
                                        <p:cTn id="71" dur="1" fill="hold">
                                          <p:stCondLst>
                                            <p:cond delay="0"/>
                                          </p:stCondLst>
                                        </p:cTn>
                                        <p:tgtEl>
                                          <p:spTgt spid="19"/>
                                        </p:tgtEl>
                                        <p:attrNameLst>
                                          <p:attrName>style.visibility</p:attrName>
                                        </p:attrNameLst>
                                      </p:cBhvr>
                                      <p:to>
                                        <p:strVal val="visible"/>
                                      </p:to>
                                    </p:set>
                                    <p:anim calcmode="lin" valueType="num">
                                      <p:cBhvr additive="base">
                                        <p:cTn id="72" dur="500" fill="hold"/>
                                        <p:tgtEl>
                                          <p:spTgt spid="19"/>
                                        </p:tgtEl>
                                        <p:attrNameLst>
                                          <p:attrName>ppt_x</p:attrName>
                                        </p:attrNameLst>
                                      </p:cBhvr>
                                      <p:tavLst>
                                        <p:tav tm="0">
                                          <p:val>
                                            <p:strVal val="#ppt_x"/>
                                          </p:val>
                                        </p:tav>
                                        <p:tav tm="100000">
                                          <p:val>
                                            <p:strVal val="#ppt_x"/>
                                          </p:val>
                                        </p:tav>
                                      </p:tavLst>
                                    </p:anim>
                                    <p:anim calcmode="lin" valueType="num">
                                      <p:cBhvr additive="base">
                                        <p:cTn id="73"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grpId="0" nodeType="clickEffect">
                                  <p:stCondLst>
                                    <p:cond delay="0"/>
                                  </p:stCondLst>
                                  <p:childTnLst>
                                    <p:set>
                                      <p:cBhvr>
                                        <p:cTn id="77" dur="1" fill="hold">
                                          <p:stCondLst>
                                            <p:cond delay="0"/>
                                          </p:stCondLst>
                                        </p:cTn>
                                        <p:tgtEl>
                                          <p:spTgt spid="26"/>
                                        </p:tgtEl>
                                        <p:attrNameLst>
                                          <p:attrName>style.visibility</p:attrName>
                                        </p:attrNameLst>
                                      </p:cBhvr>
                                      <p:to>
                                        <p:strVal val="visible"/>
                                      </p:to>
                                    </p:set>
                                    <p:anim calcmode="lin" valueType="num">
                                      <p:cBhvr additive="base">
                                        <p:cTn id="78" dur="500" fill="hold"/>
                                        <p:tgtEl>
                                          <p:spTgt spid="26"/>
                                        </p:tgtEl>
                                        <p:attrNameLst>
                                          <p:attrName>ppt_x</p:attrName>
                                        </p:attrNameLst>
                                      </p:cBhvr>
                                      <p:tavLst>
                                        <p:tav tm="0">
                                          <p:val>
                                            <p:strVal val="#ppt_x"/>
                                          </p:val>
                                        </p:tav>
                                        <p:tav tm="100000">
                                          <p:val>
                                            <p:strVal val="#ppt_x"/>
                                          </p:val>
                                        </p:tav>
                                      </p:tavLst>
                                    </p:anim>
                                    <p:anim calcmode="lin" valueType="num">
                                      <p:cBhvr additive="base">
                                        <p:cTn id="79"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2" presetClass="entr" presetSubtype="4" fill="hold" grpId="0" nodeType="clickEffect">
                                  <p:stCondLst>
                                    <p:cond delay="0"/>
                                  </p:stCondLst>
                                  <p:childTnLst>
                                    <p:set>
                                      <p:cBhvr>
                                        <p:cTn id="83" dur="1" fill="hold">
                                          <p:stCondLst>
                                            <p:cond delay="0"/>
                                          </p:stCondLst>
                                        </p:cTn>
                                        <p:tgtEl>
                                          <p:spTgt spid="31"/>
                                        </p:tgtEl>
                                        <p:attrNameLst>
                                          <p:attrName>style.visibility</p:attrName>
                                        </p:attrNameLst>
                                      </p:cBhvr>
                                      <p:to>
                                        <p:strVal val="visible"/>
                                      </p:to>
                                    </p:set>
                                    <p:anim calcmode="lin" valueType="num">
                                      <p:cBhvr additive="base">
                                        <p:cTn id="84" dur="500" fill="hold"/>
                                        <p:tgtEl>
                                          <p:spTgt spid="31"/>
                                        </p:tgtEl>
                                        <p:attrNameLst>
                                          <p:attrName>ppt_x</p:attrName>
                                        </p:attrNameLst>
                                      </p:cBhvr>
                                      <p:tavLst>
                                        <p:tav tm="0">
                                          <p:val>
                                            <p:strVal val="#ppt_x"/>
                                          </p:val>
                                        </p:tav>
                                        <p:tav tm="100000">
                                          <p:val>
                                            <p:strVal val="#ppt_x"/>
                                          </p:val>
                                        </p:tav>
                                      </p:tavLst>
                                    </p:anim>
                                    <p:anim calcmode="lin" valueType="num">
                                      <p:cBhvr additive="base">
                                        <p:cTn id="8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2" presetClass="entr" presetSubtype="4" fill="hold" grpId="0" nodeType="clickEffect">
                                  <p:stCondLst>
                                    <p:cond delay="0"/>
                                  </p:stCondLst>
                                  <p:childTnLst>
                                    <p:set>
                                      <p:cBhvr>
                                        <p:cTn id="89" dur="1" fill="hold">
                                          <p:stCondLst>
                                            <p:cond delay="0"/>
                                          </p:stCondLst>
                                        </p:cTn>
                                        <p:tgtEl>
                                          <p:spTgt spid="20"/>
                                        </p:tgtEl>
                                        <p:attrNameLst>
                                          <p:attrName>style.visibility</p:attrName>
                                        </p:attrNameLst>
                                      </p:cBhvr>
                                      <p:to>
                                        <p:strVal val="visible"/>
                                      </p:to>
                                    </p:set>
                                    <p:anim calcmode="lin" valueType="num">
                                      <p:cBhvr additive="base">
                                        <p:cTn id="90" dur="500" fill="hold"/>
                                        <p:tgtEl>
                                          <p:spTgt spid="20"/>
                                        </p:tgtEl>
                                        <p:attrNameLst>
                                          <p:attrName>ppt_x</p:attrName>
                                        </p:attrNameLst>
                                      </p:cBhvr>
                                      <p:tavLst>
                                        <p:tav tm="0">
                                          <p:val>
                                            <p:strVal val="#ppt_x"/>
                                          </p:val>
                                        </p:tav>
                                        <p:tav tm="100000">
                                          <p:val>
                                            <p:strVal val="#ppt_x"/>
                                          </p:val>
                                        </p:tav>
                                      </p:tavLst>
                                    </p:anim>
                                    <p:anim calcmode="lin" valueType="num">
                                      <p:cBhvr additive="base">
                                        <p:cTn id="91"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2" fill="hold">
                      <p:stCondLst>
                        <p:cond delay="indefinite"/>
                      </p:stCondLst>
                      <p:childTnLst>
                        <p:par>
                          <p:cTn id="93" fill="hold">
                            <p:stCondLst>
                              <p:cond delay="0"/>
                            </p:stCondLst>
                            <p:childTnLst>
                              <p:par>
                                <p:cTn id="94" presetID="2" presetClass="entr" presetSubtype="4" fill="hold" grpId="0" nodeType="clickEffect">
                                  <p:stCondLst>
                                    <p:cond delay="0"/>
                                  </p:stCondLst>
                                  <p:childTnLst>
                                    <p:set>
                                      <p:cBhvr>
                                        <p:cTn id="95" dur="1" fill="hold">
                                          <p:stCondLst>
                                            <p:cond delay="0"/>
                                          </p:stCondLst>
                                        </p:cTn>
                                        <p:tgtEl>
                                          <p:spTgt spid="27"/>
                                        </p:tgtEl>
                                        <p:attrNameLst>
                                          <p:attrName>style.visibility</p:attrName>
                                        </p:attrNameLst>
                                      </p:cBhvr>
                                      <p:to>
                                        <p:strVal val="visible"/>
                                      </p:to>
                                    </p:set>
                                    <p:anim calcmode="lin" valueType="num">
                                      <p:cBhvr additive="base">
                                        <p:cTn id="96" dur="500" fill="hold"/>
                                        <p:tgtEl>
                                          <p:spTgt spid="27"/>
                                        </p:tgtEl>
                                        <p:attrNameLst>
                                          <p:attrName>ppt_x</p:attrName>
                                        </p:attrNameLst>
                                      </p:cBhvr>
                                      <p:tavLst>
                                        <p:tav tm="0">
                                          <p:val>
                                            <p:strVal val="#ppt_x"/>
                                          </p:val>
                                        </p:tav>
                                        <p:tav tm="100000">
                                          <p:val>
                                            <p:strVal val="#ppt_x"/>
                                          </p:val>
                                        </p:tav>
                                      </p:tavLst>
                                    </p:anim>
                                    <p:anim calcmode="lin" valueType="num">
                                      <p:cBhvr additive="base">
                                        <p:cTn id="97"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8" fill="hold">
                      <p:stCondLst>
                        <p:cond delay="indefinite"/>
                      </p:stCondLst>
                      <p:childTnLst>
                        <p:par>
                          <p:cTn id="99" fill="hold">
                            <p:stCondLst>
                              <p:cond delay="0"/>
                            </p:stCondLst>
                            <p:childTnLst>
                              <p:par>
                                <p:cTn id="100" presetID="2" presetClass="entr" presetSubtype="4" fill="hold" nodeType="clickEffect">
                                  <p:stCondLst>
                                    <p:cond delay="0"/>
                                  </p:stCondLst>
                                  <p:childTnLst>
                                    <p:set>
                                      <p:cBhvr>
                                        <p:cTn id="101" dur="1" fill="hold">
                                          <p:stCondLst>
                                            <p:cond delay="0"/>
                                          </p:stCondLst>
                                        </p:cTn>
                                        <p:tgtEl>
                                          <p:spTgt spid="30">
                                            <p:txEl>
                                              <p:pRg st="0" end="0"/>
                                            </p:txEl>
                                          </p:spTgt>
                                        </p:tgtEl>
                                        <p:attrNameLst>
                                          <p:attrName>style.visibility</p:attrName>
                                        </p:attrNameLst>
                                      </p:cBhvr>
                                      <p:to>
                                        <p:strVal val="visible"/>
                                      </p:to>
                                    </p:set>
                                    <p:anim calcmode="lin" valueType="num">
                                      <p:cBhvr additive="base">
                                        <p:cTn id="102" dur="500" fill="hold"/>
                                        <p:tgtEl>
                                          <p:spTgt spid="30">
                                            <p:txEl>
                                              <p:pRg st="0" end="0"/>
                                            </p:txEl>
                                          </p:spTgt>
                                        </p:tgtEl>
                                        <p:attrNameLst>
                                          <p:attrName>ppt_x</p:attrName>
                                        </p:attrNameLst>
                                      </p:cBhvr>
                                      <p:tavLst>
                                        <p:tav tm="0">
                                          <p:val>
                                            <p:strVal val="#ppt_x"/>
                                          </p:val>
                                        </p:tav>
                                        <p:tav tm="100000">
                                          <p:val>
                                            <p:strVal val="#ppt_x"/>
                                          </p:val>
                                        </p:tav>
                                      </p:tavLst>
                                    </p:anim>
                                    <p:anim calcmode="lin" valueType="num">
                                      <p:cBhvr additive="base">
                                        <p:cTn id="103" dur="500" fill="hold"/>
                                        <p:tgtEl>
                                          <p:spTgt spid="3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04" fill="hold">
                      <p:stCondLst>
                        <p:cond delay="indefinite"/>
                      </p:stCondLst>
                      <p:childTnLst>
                        <p:par>
                          <p:cTn id="105" fill="hold">
                            <p:stCondLst>
                              <p:cond delay="0"/>
                            </p:stCondLst>
                            <p:childTnLst>
                              <p:par>
                                <p:cTn id="106" presetID="2" presetClass="entr" presetSubtype="4" fill="hold" grpId="0" nodeType="clickEffect">
                                  <p:stCondLst>
                                    <p:cond delay="0"/>
                                  </p:stCondLst>
                                  <p:childTnLst>
                                    <p:set>
                                      <p:cBhvr>
                                        <p:cTn id="107" dur="1" fill="hold">
                                          <p:stCondLst>
                                            <p:cond delay="0"/>
                                          </p:stCondLst>
                                        </p:cTn>
                                        <p:tgtEl>
                                          <p:spTgt spid="21"/>
                                        </p:tgtEl>
                                        <p:attrNameLst>
                                          <p:attrName>style.visibility</p:attrName>
                                        </p:attrNameLst>
                                      </p:cBhvr>
                                      <p:to>
                                        <p:strVal val="visible"/>
                                      </p:to>
                                    </p:set>
                                    <p:anim calcmode="lin" valueType="num">
                                      <p:cBhvr additive="base">
                                        <p:cTn id="108" dur="500" fill="hold"/>
                                        <p:tgtEl>
                                          <p:spTgt spid="21"/>
                                        </p:tgtEl>
                                        <p:attrNameLst>
                                          <p:attrName>ppt_x</p:attrName>
                                        </p:attrNameLst>
                                      </p:cBhvr>
                                      <p:tavLst>
                                        <p:tav tm="0">
                                          <p:val>
                                            <p:strVal val="#ppt_x"/>
                                          </p:val>
                                        </p:tav>
                                        <p:tav tm="100000">
                                          <p:val>
                                            <p:strVal val="#ppt_x"/>
                                          </p:val>
                                        </p:tav>
                                      </p:tavLst>
                                    </p:anim>
                                    <p:anim calcmode="lin" valueType="num">
                                      <p:cBhvr additive="base">
                                        <p:cTn id="109"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0" fill="hold">
                      <p:stCondLst>
                        <p:cond delay="indefinite"/>
                      </p:stCondLst>
                      <p:childTnLst>
                        <p:par>
                          <p:cTn id="111" fill="hold">
                            <p:stCondLst>
                              <p:cond delay="0"/>
                            </p:stCondLst>
                            <p:childTnLst>
                              <p:par>
                                <p:cTn id="112" presetID="2" presetClass="entr" presetSubtype="4" fill="hold" grpId="0" nodeType="clickEffect">
                                  <p:stCondLst>
                                    <p:cond delay="0"/>
                                  </p:stCondLst>
                                  <p:childTnLst>
                                    <p:set>
                                      <p:cBhvr>
                                        <p:cTn id="113" dur="1" fill="hold">
                                          <p:stCondLst>
                                            <p:cond delay="0"/>
                                          </p:stCondLst>
                                        </p:cTn>
                                        <p:tgtEl>
                                          <p:spTgt spid="28"/>
                                        </p:tgtEl>
                                        <p:attrNameLst>
                                          <p:attrName>style.visibility</p:attrName>
                                        </p:attrNameLst>
                                      </p:cBhvr>
                                      <p:to>
                                        <p:strVal val="visible"/>
                                      </p:to>
                                    </p:set>
                                    <p:anim calcmode="lin" valueType="num">
                                      <p:cBhvr additive="base">
                                        <p:cTn id="114" dur="500" fill="hold"/>
                                        <p:tgtEl>
                                          <p:spTgt spid="28"/>
                                        </p:tgtEl>
                                        <p:attrNameLst>
                                          <p:attrName>ppt_x</p:attrName>
                                        </p:attrNameLst>
                                      </p:cBhvr>
                                      <p:tavLst>
                                        <p:tav tm="0">
                                          <p:val>
                                            <p:strVal val="#ppt_x"/>
                                          </p:val>
                                        </p:tav>
                                        <p:tav tm="100000">
                                          <p:val>
                                            <p:strVal val="#ppt_x"/>
                                          </p:val>
                                        </p:tav>
                                      </p:tavLst>
                                    </p:anim>
                                    <p:anim calcmode="lin" valueType="num">
                                      <p:cBhvr additive="base">
                                        <p:cTn id="115"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16" fill="hold">
                      <p:stCondLst>
                        <p:cond delay="indefinite"/>
                      </p:stCondLst>
                      <p:childTnLst>
                        <p:par>
                          <p:cTn id="117" fill="hold">
                            <p:stCondLst>
                              <p:cond delay="0"/>
                            </p:stCondLst>
                            <p:childTnLst>
                              <p:par>
                                <p:cTn id="118" presetID="2" presetClass="entr" presetSubtype="4" fill="hold" grpId="0" nodeType="clickEffect">
                                  <p:stCondLst>
                                    <p:cond delay="0"/>
                                  </p:stCondLst>
                                  <p:childTnLst>
                                    <p:set>
                                      <p:cBhvr>
                                        <p:cTn id="119" dur="1" fill="hold">
                                          <p:stCondLst>
                                            <p:cond delay="0"/>
                                          </p:stCondLst>
                                        </p:cTn>
                                        <p:tgtEl>
                                          <p:spTgt spid="29"/>
                                        </p:tgtEl>
                                        <p:attrNameLst>
                                          <p:attrName>style.visibility</p:attrName>
                                        </p:attrNameLst>
                                      </p:cBhvr>
                                      <p:to>
                                        <p:strVal val="visible"/>
                                      </p:to>
                                    </p:set>
                                    <p:anim calcmode="lin" valueType="num">
                                      <p:cBhvr additive="base">
                                        <p:cTn id="120" dur="500" fill="hold"/>
                                        <p:tgtEl>
                                          <p:spTgt spid="29"/>
                                        </p:tgtEl>
                                        <p:attrNameLst>
                                          <p:attrName>ppt_x</p:attrName>
                                        </p:attrNameLst>
                                      </p:cBhvr>
                                      <p:tavLst>
                                        <p:tav tm="0">
                                          <p:val>
                                            <p:strVal val="#ppt_x"/>
                                          </p:val>
                                        </p:tav>
                                        <p:tav tm="100000">
                                          <p:val>
                                            <p:strVal val="#ppt_x"/>
                                          </p:val>
                                        </p:tav>
                                      </p:tavLst>
                                    </p:anim>
                                    <p:anim calcmode="lin" valueType="num">
                                      <p:cBhvr additive="base">
                                        <p:cTn id="121"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2" grpId="0" animBg="1"/>
      <p:bldP spid="12" grpId="0"/>
      <p:bldP spid="18" grpId="0"/>
      <p:bldP spid="19" grpId="0"/>
      <p:bldP spid="20" grpId="0"/>
      <p:bldP spid="21" grpId="0"/>
      <p:bldP spid="22" grpId="0"/>
      <p:bldP spid="23" grpId="0"/>
      <p:bldP spid="24" grpId="0"/>
      <p:bldP spid="25" grpId="0"/>
      <p:bldP spid="26" grpId="0"/>
      <p:bldP spid="27" grpId="0"/>
      <p:bldP spid="28" grpId="0"/>
      <p:bldP spid="29" grpId="0"/>
      <p:bldP spid="31" grpId="0"/>
      <p:bldP spid="32"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7286644" cy="642918"/>
          </a:xfrm>
        </p:spPr>
        <p:style>
          <a:lnRef idx="1">
            <a:schemeClr val="accent6"/>
          </a:lnRef>
          <a:fillRef idx="2">
            <a:schemeClr val="accent6"/>
          </a:fillRef>
          <a:effectRef idx="1">
            <a:schemeClr val="accent6"/>
          </a:effectRef>
          <a:fontRef idx="minor">
            <a:schemeClr val="dk1"/>
          </a:fontRef>
        </p:style>
        <p:txBody>
          <a:bodyPr>
            <a:normAutofit fontScale="90000"/>
          </a:bodyPr>
          <a:lstStyle/>
          <a:p>
            <a:pPr algn="ctr"/>
            <a:r>
              <a:rPr lang="ar-TN" b="1" dirty="0" smtClean="0">
                <a:latin typeface="Times New Roman" pitchFamily="18" charset="0"/>
                <a:cs typeface="Times New Roman" pitchFamily="18" charset="0"/>
              </a:rPr>
              <a:t>المصدر الميمي</a:t>
            </a:r>
            <a:endParaRPr lang="fr-FR" b="1" dirty="0">
              <a:latin typeface="Times New Roman" pitchFamily="18" charset="0"/>
              <a:cs typeface="Times New Roman" pitchFamily="18" charset="0"/>
            </a:endParaRPr>
          </a:p>
        </p:txBody>
      </p:sp>
      <p:sp>
        <p:nvSpPr>
          <p:cNvPr id="3" name="Sous-titre 2"/>
          <p:cNvSpPr>
            <a:spLocks noGrp="1"/>
          </p:cNvSpPr>
          <p:nvPr>
            <p:ph type="subTitle" idx="1"/>
          </p:nvPr>
        </p:nvSpPr>
        <p:spPr>
          <a:xfrm>
            <a:off x="7286644" y="0"/>
            <a:ext cx="1857356" cy="642918"/>
          </a:xfrm>
        </p:spPr>
        <p:style>
          <a:lnRef idx="1">
            <a:schemeClr val="accent6"/>
          </a:lnRef>
          <a:fillRef idx="2">
            <a:schemeClr val="accent6"/>
          </a:fillRef>
          <a:effectRef idx="1">
            <a:schemeClr val="accent6"/>
          </a:effectRef>
          <a:fontRef idx="minor">
            <a:schemeClr val="dk1"/>
          </a:fontRef>
        </p:style>
        <p:txBody>
          <a:bodyPr>
            <a:normAutofit/>
          </a:bodyPr>
          <a:lstStyle/>
          <a:p>
            <a:pPr algn="r"/>
            <a:r>
              <a:rPr lang="ar-TN" sz="1200" b="1" dirty="0" smtClean="0">
                <a:latin typeface="Arial" pitchFamily="34" charset="0"/>
                <a:cs typeface="Arial" pitchFamily="34" charset="0"/>
              </a:rPr>
              <a:t>الأستاذ محمد الهادي </a:t>
            </a:r>
            <a:r>
              <a:rPr lang="ar-TN" sz="1200" b="1" dirty="0" err="1" smtClean="0">
                <a:latin typeface="Arial" pitchFamily="34" charset="0"/>
                <a:cs typeface="Arial" pitchFamily="34" charset="0"/>
              </a:rPr>
              <a:t>الكعبوري</a:t>
            </a:r>
            <a:r>
              <a:rPr lang="ar-TN" sz="1200" b="1" dirty="0" smtClean="0">
                <a:latin typeface="Arial" pitchFamily="34" charset="0"/>
                <a:cs typeface="Arial" pitchFamily="34" charset="0"/>
              </a:rPr>
              <a:t/>
            </a:r>
            <a:br>
              <a:rPr lang="ar-TN" sz="1200" b="1" dirty="0" smtClean="0">
                <a:latin typeface="Arial" pitchFamily="34" charset="0"/>
                <a:cs typeface="Arial" pitchFamily="34" charset="0"/>
              </a:rPr>
            </a:br>
            <a:r>
              <a:rPr lang="ar-TN" sz="1200" b="1" dirty="0" smtClean="0">
                <a:latin typeface="Arial" pitchFamily="34" charset="0"/>
                <a:cs typeface="Arial" pitchFamily="34" charset="0"/>
              </a:rPr>
              <a:t>المدرسة الإعدادية منزل جميل 2</a:t>
            </a:r>
            <a:endParaRPr lang="fr-FR" sz="1200" b="1" dirty="0">
              <a:latin typeface="Arial" pitchFamily="34" charset="0"/>
              <a:cs typeface="Arial" pitchFamily="34" charset="0"/>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8" name="ZoneTexte 7"/>
          <p:cNvSpPr txBox="1"/>
          <p:nvPr/>
        </p:nvSpPr>
        <p:spPr>
          <a:xfrm>
            <a:off x="0" y="8786850"/>
            <a:ext cx="9144000" cy="6662233"/>
          </a:xfrm>
          <a:prstGeom prst="rect">
            <a:avLst/>
          </a:prstGeom>
          <a:solidFill>
            <a:schemeClr val="bg2"/>
          </a:solidFill>
        </p:spPr>
        <p:txBody>
          <a:bodyPr wrap="square" rtlCol="0">
            <a:spAutoFit/>
          </a:bodyPr>
          <a:lstStyle/>
          <a:p>
            <a:pPr algn="ctr"/>
            <a:r>
              <a:rPr lang="ar-TN" sz="9600" dirty="0" smtClean="0">
                <a:solidFill>
                  <a:schemeClr val="bg2">
                    <a:lumMod val="50000"/>
                  </a:schemeClr>
                </a:solidFill>
                <a:latin typeface="Times New Roman" pitchFamily="18" charset="0"/>
                <a:cs typeface="Times New Roman" pitchFamily="18" charset="0"/>
              </a:rPr>
              <a:t>المصدر الميمي </a:t>
            </a:r>
            <a:r>
              <a:rPr lang="ar-TN" sz="9600" dirty="0" smtClean="0">
                <a:solidFill>
                  <a:schemeClr val="bg1">
                    <a:lumMod val="50000"/>
                  </a:schemeClr>
                </a:solidFill>
                <a:latin typeface="Times New Roman" pitchFamily="18" charset="0"/>
                <a:cs typeface="Times New Roman" pitchFamily="18" charset="0"/>
              </a:rPr>
              <a:t>مصدر</a:t>
            </a:r>
            <a:br>
              <a:rPr lang="ar-TN" sz="9600" dirty="0" smtClean="0">
                <a:solidFill>
                  <a:schemeClr val="bg1">
                    <a:lumMod val="50000"/>
                  </a:schemeClr>
                </a:solidFill>
                <a:latin typeface="Times New Roman" pitchFamily="18" charset="0"/>
                <a:cs typeface="Times New Roman" pitchFamily="18" charset="0"/>
              </a:rPr>
            </a:br>
            <a:r>
              <a:rPr lang="ar-TN" sz="11900" dirty="0" smtClean="0">
                <a:solidFill>
                  <a:srgbClr val="C00000"/>
                </a:solidFill>
                <a:latin typeface="Times New Roman" pitchFamily="18" charset="0"/>
                <a:cs typeface="Times New Roman" pitchFamily="18" charset="0"/>
              </a:rPr>
              <a:t>مبدوء بميم زائدة </a:t>
            </a:r>
            <a:r>
              <a:rPr lang="ar-TN" sz="9900" dirty="0" smtClean="0">
                <a:solidFill>
                  <a:schemeClr val="bg1">
                    <a:lumMod val="50000"/>
                  </a:schemeClr>
                </a:solidFill>
                <a:latin typeface="Times New Roman" pitchFamily="18" charset="0"/>
                <a:cs typeface="Times New Roman" pitchFamily="18" charset="0"/>
              </a:rPr>
              <a:t>(=غير أصليّة)</a:t>
            </a:r>
            <a:br>
              <a:rPr lang="ar-TN" sz="9900" dirty="0" smtClean="0">
                <a:solidFill>
                  <a:schemeClr val="bg1">
                    <a:lumMod val="50000"/>
                  </a:schemeClr>
                </a:solidFill>
                <a:latin typeface="Times New Roman" pitchFamily="18" charset="0"/>
                <a:cs typeface="Times New Roman" pitchFamily="18" charset="0"/>
              </a:rPr>
            </a:br>
            <a:endParaRPr lang="fr-FR" sz="9900" dirty="0">
              <a:solidFill>
                <a:schemeClr val="bg1">
                  <a:lumMod val="50000"/>
                </a:schemeClr>
              </a:solidFill>
              <a:latin typeface="Times New Roman" pitchFamily="18" charset="0"/>
              <a:cs typeface="Times New Roman" pitchFamily="18" charset="0"/>
            </a:endParaRPr>
          </a:p>
        </p:txBody>
      </p:sp>
      <p:sp>
        <p:nvSpPr>
          <p:cNvPr id="23" name="Espace réservé de la date 22"/>
          <p:cNvSpPr>
            <a:spLocks noGrp="1"/>
          </p:cNvSpPr>
          <p:nvPr>
            <p:ph type="dt" sz="half" idx="10"/>
          </p:nvPr>
        </p:nvSpPr>
        <p:spPr/>
        <p:txBody>
          <a:bodyPr/>
          <a:lstStyle/>
          <a:p>
            <a:r>
              <a:rPr lang="ar-TN" smtClean="0"/>
              <a:t>10/01/2012</a:t>
            </a:r>
            <a:endParaRPr lang="fr-FR"/>
          </a:p>
        </p:txBody>
      </p:sp>
      <p:sp>
        <p:nvSpPr>
          <p:cNvPr id="25" name="Rectangle 24"/>
          <p:cNvSpPr/>
          <p:nvPr/>
        </p:nvSpPr>
        <p:spPr>
          <a:xfrm>
            <a:off x="0" y="642918"/>
            <a:ext cx="9144000" cy="578647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2800" b="1" dirty="0" smtClean="0"/>
              <a:t>             طلب مني مدير المحل مرة إصلاح  دائرة من دوائر العمل .فــــــلم تنتج لي  الفكرة  شيئا في أوّل  الأمر  لكنـــّني لم أقنط .بـــــــل شرعت أدرس المسألة درسا دقيقا.و في ليلة من الليالي دخلت بعض المتنزّهات  بقصد ترويح النّفس قليلا، </a:t>
            </a:r>
            <a:r>
              <a:rPr lang="ar-TN" sz="2800" b="1" dirty="0" err="1" smtClean="0"/>
              <a:t>و</a:t>
            </a:r>
            <a:r>
              <a:rPr lang="ar-TN" sz="2800" b="1" dirty="0" smtClean="0"/>
              <a:t> هناك  وجدت بعض  رفاقي في العمل فــــــــــــــدعوني إليهم ثمّ قالوا:" إننا عازمون على حضور التّمثيل هذه الليلة، فهل </a:t>
            </a:r>
            <a:r>
              <a:rPr lang="ar-TN" sz="2800" b="1" dirty="0" err="1" smtClean="0"/>
              <a:t>لك</a:t>
            </a:r>
            <a:r>
              <a:rPr lang="ar-TN" sz="2800" b="1" dirty="0" smtClean="0"/>
              <a:t> أن ترافقنا  إلى المسرح؟" فقلت لهم :" إنّ عليّ عملا يشغل فكري  فـــــلا أستطيع أن ألهو بشيء قبل </a:t>
            </a:r>
            <a:r>
              <a:rPr lang="ar-TN" sz="2800" b="1" u="sng" dirty="0" smtClean="0"/>
              <a:t>إنجازه</a:t>
            </a:r>
            <a:r>
              <a:rPr lang="ar-TN" sz="2800" b="1" dirty="0" smtClean="0"/>
              <a:t>" فنهض أحدهم </a:t>
            </a:r>
            <a:r>
              <a:rPr lang="ar-TN" sz="2800" b="1" dirty="0" err="1" smtClean="0"/>
              <a:t>و</a:t>
            </a:r>
            <a:r>
              <a:rPr lang="ar-TN" sz="2800" b="1" dirty="0" smtClean="0"/>
              <a:t> قال:" أفّ من العمل! أفي  كلّ ساعة تهتمّ </a:t>
            </a:r>
            <a:r>
              <a:rPr lang="ar-TN" sz="2800" b="1" dirty="0" err="1" smtClean="0"/>
              <a:t>به</a:t>
            </a:r>
            <a:r>
              <a:rPr lang="ar-TN" sz="2800" b="1" dirty="0" smtClean="0"/>
              <a:t>؟ ما لنا </a:t>
            </a:r>
            <a:r>
              <a:rPr lang="ar-TN" sz="2800" b="1" dirty="0" err="1" smtClean="0"/>
              <a:t>و</a:t>
            </a:r>
            <a:r>
              <a:rPr lang="ar-TN" sz="2800" b="1" dirty="0" smtClean="0"/>
              <a:t> له الآن؟ تعال معنا فنسرّ بك </a:t>
            </a:r>
            <a:r>
              <a:rPr lang="ar-TN" sz="2800" b="1" dirty="0" err="1" smtClean="0"/>
              <a:t>و</a:t>
            </a:r>
            <a:r>
              <a:rPr lang="ar-TN" sz="2800" b="1" dirty="0" smtClean="0"/>
              <a:t> تسرّ بنا " فشكرت لهم لطفهم  </a:t>
            </a:r>
            <a:r>
              <a:rPr lang="ar-TN" sz="2800" b="1" dirty="0" err="1" smtClean="0"/>
              <a:t>و</a:t>
            </a:r>
            <a:r>
              <a:rPr lang="ar-TN" sz="2800" b="1" dirty="0" smtClean="0"/>
              <a:t> لكنّني امتنعت  عن قبول الدّعوة.</a:t>
            </a:r>
            <a:br>
              <a:rPr lang="ar-TN" sz="2800" b="1" dirty="0" smtClean="0"/>
            </a:br>
            <a:r>
              <a:rPr lang="ar-TN" sz="2800" b="1" dirty="0" smtClean="0"/>
              <a:t>             قضوا ليلتهم في محل التمثيل  </a:t>
            </a:r>
            <a:r>
              <a:rPr lang="ar-TN" sz="2800" b="1" dirty="0" err="1" smtClean="0"/>
              <a:t>و</a:t>
            </a:r>
            <a:r>
              <a:rPr lang="ar-TN" sz="2800" b="1" dirty="0" smtClean="0"/>
              <a:t> أمّا أنا فقضيت ليلتي أفكّر  في طريقة أتمّم </a:t>
            </a:r>
            <a:r>
              <a:rPr lang="ar-TN" sz="2800" b="1" dirty="0" err="1" smtClean="0"/>
              <a:t>بها</a:t>
            </a:r>
            <a:r>
              <a:rPr lang="ar-TN" sz="2800" b="1" dirty="0" smtClean="0"/>
              <a:t> </a:t>
            </a:r>
            <a:r>
              <a:rPr lang="ar-TN" sz="2800" b="1" u="sng" dirty="0" smtClean="0"/>
              <a:t>طلب</a:t>
            </a:r>
            <a:r>
              <a:rPr lang="ar-TN" sz="2800" b="1" dirty="0" smtClean="0"/>
              <a:t> المدير،حتّى وصلت إلى </a:t>
            </a:r>
            <a:r>
              <a:rPr lang="ar-TN" sz="2800" b="1" dirty="0" err="1" smtClean="0"/>
              <a:t>مبتغاي</a:t>
            </a:r>
            <a:r>
              <a:rPr lang="ar-TN" sz="2800" b="1" dirty="0" smtClean="0"/>
              <a:t>. نعم قضى رفاقي ليلتهم باللهو </a:t>
            </a:r>
            <a:r>
              <a:rPr lang="ar-TN" sz="2800" b="1" dirty="0" err="1" smtClean="0"/>
              <a:t>و</a:t>
            </a:r>
            <a:r>
              <a:rPr lang="ar-TN" sz="2800" b="1" dirty="0" smtClean="0"/>
              <a:t> </a:t>
            </a:r>
            <a:r>
              <a:rPr lang="ar-TN" sz="2800" b="1" u="sng" dirty="0" smtClean="0"/>
              <a:t>السرور </a:t>
            </a:r>
            <a:r>
              <a:rPr lang="ar-TN" sz="2800" b="1" dirty="0" smtClean="0"/>
              <a:t>، </a:t>
            </a:r>
            <a:r>
              <a:rPr lang="ar-TN" sz="2800" b="1" dirty="0" err="1" smtClean="0"/>
              <a:t>و</a:t>
            </a:r>
            <a:r>
              <a:rPr lang="ar-TN" sz="2800" b="1" dirty="0" smtClean="0"/>
              <a:t> لكنهم  لا يزالون إلى هذه  السّاعة عمّالا بسطاء في المحلّ الذي أصبحت أنا مديره"</a:t>
            </a:r>
            <a:r>
              <a:rPr lang="ar-TN" sz="2800" dirty="0" smtClean="0"/>
              <a:t>       عن أنيس </a:t>
            </a:r>
            <a:r>
              <a:rPr lang="ar-TN" sz="2800" dirty="0" err="1" smtClean="0"/>
              <a:t>الخوري</a:t>
            </a:r>
            <a:r>
              <a:rPr lang="ar-TN" sz="2800" dirty="0" smtClean="0"/>
              <a:t> المقدسي  </a:t>
            </a:r>
            <a:r>
              <a:rPr lang="ar-TN" dirty="0" smtClean="0"/>
              <a:t/>
            </a:r>
            <a:br>
              <a:rPr lang="ar-TN" dirty="0" smtClean="0"/>
            </a:b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p:txBody>
          <a:bodyPr/>
          <a:lstStyle/>
          <a:p>
            <a:endParaRPr lang="fr-FR"/>
          </a:p>
        </p:txBody>
      </p:sp>
      <p:sp>
        <p:nvSpPr>
          <p:cNvPr id="3" name="Sous-titre 2"/>
          <p:cNvSpPr>
            <a:spLocks noGrp="1"/>
          </p:cNvSpPr>
          <p:nvPr>
            <p:ph type="subTitle" idx="1"/>
          </p:nvPr>
        </p:nvSpPr>
        <p:spPr>
          <a:xfrm>
            <a:off x="7286644" y="0"/>
            <a:ext cx="1857356" cy="500042"/>
          </a:xfrm>
        </p:spPr>
        <p:txBody>
          <a:bodyPr>
            <a:normAutofit/>
          </a:bodyPr>
          <a:lstStyle/>
          <a:p>
            <a:pPr algn="r"/>
            <a:r>
              <a:rPr lang="ar-TN" sz="1200" b="1" dirty="0" smtClean="0">
                <a:latin typeface="Arial" pitchFamily="34" charset="0"/>
                <a:cs typeface="Arial" pitchFamily="34" charset="0"/>
              </a:rPr>
              <a:t>الأستاذ محمد الهادي </a:t>
            </a:r>
            <a:r>
              <a:rPr lang="ar-TN" sz="1200" b="1" dirty="0" err="1" smtClean="0">
                <a:latin typeface="Arial" pitchFamily="34" charset="0"/>
                <a:cs typeface="Arial" pitchFamily="34" charset="0"/>
              </a:rPr>
              <a:t>الكعبوري</a:t>
            </a:r>
            <a:r>
              <a:rPr lang="ar-TN" sz="1200" b="1" dirty="0" smtClean="0">
                <a:latin typeface="Arial" pitchFamily="34" charset="0"/>
                <a:cs typeface="Arial" pitchFamily="34" charset="0"/>
              </a:rPr>
              <a:t/>
            </a:r>
            <a:br>
              <a:rPr lang="ar-TN" sz="1200" b="1" dirty="0" smtClean="0">
                <a:latin typeface="Arial" pitchFamily="34" charset="0"/>
                <a:cs typeface="Arial" pitchFamily="34" charset="0"/>
              </a:rPr>
            </a:br>
            <a:r>
              <a:rPr lang="ar-TN" sz="1200" b="1" dirty="0" smtClean="0">
                <a:latin typeface="Arial" pitchFamily="34" charset="0"/>
                <a:cs typeface="Arial" pitchFamily="34" charset="0"/>
              </a:rPr>
              <a:t>المدرسة الإعدادية منزل جميل 2</a:t>
            </a:r>
            <a:endParaRPr lang="fr-FR" sz="1200" b="1" dirty="0">
              <a:latin typeface="Arial" pitchFamily="34" charset="0"/>
              <a:cs typeface="Arial" pitchFamily="34" charset="0"/>
            </a:endParaRPr>
          </a:p>
        </p:txBody>
      </p:sp>
      <p:sp>
        <p:nvSpPr>
          <p:cNvPr id="4" name="Titre 1"/>
          <p:cNvSpPr txBox="1">
            <a:spLocks/>
          </p:cNvSpPr>
          <p:nvPr/>
        </p:nvSpPr>
        <p:spPr>
          <a:xfrm>
            <a:off x="0" y="785794"/>
            <a:ext cx="9144000" cy="6072206"/>
          </a:xfrm>
          <a:prstGeom prst="rect">
            <a:avLst/>
          </a:prstGeom>
        </p:spPr>
        <p:txBody>
          <a:bodyPr vert="horz" anchor="t">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fr-FR" sz="3600" b="0" i="0" u="none" strike="noStrike" kern="1200" cap="all" spc="0" normalizeH="0" baseline="0" noProof="0" dirty="0">
              <a:ln>
                <a:noFill/>
              </a:ln>
              <a:solidFill>
                <a:schemeClr val="tx2"/>
              </a:solidFill>
              <a:effectLst>
                <a:reflection blurRad="12700" stA="48000" endA="300" endPos="55000" dir="5400000" sy="-90000" algn="bl" rotWithShape="0"/>
              </a:effectLst>
              <a:uLnTx/>
              <a:uFillTx/>
              <a:latin typeface="+mj-lt"/>
              <a:ea typeface="+mj-ea"/>
              <a:cs typeface="+mj-cs"/>
            </a:endParaRPr>
          </a:p>
        </p:txBody>
      </p:sp>
      <p:sp>
        <p:nvSpPr>
          <p:cNvPr id="6" name="Rectangle 5"/>
          <p:cNvSpPr/>
          <p:nvPr/>
        </p:nvSpPr>
        <p:spPr>
          <a:xfrm>
            <a:off x="0" y="500042"/>
            <a:ext cx="9144000" cy="6740307"/>
          </a:xfrm>
          <a:prstGeom prst="rect">
            <a:avLst/>
          </a:prstGeom>
          <a:solidFill>
            <a:srgbClr val="002060"/>
          </a:solidFill>
        </p:spPr>
        <p:txBody>
          <a:bodyPr wrap="square">
            <a:spAutoFit/>
          </a:bodyPr>
          <a:lstStyle/>
          <a:p>
            <a:pPr algn="just"/>
            <a:r>
              <a:rPr lang="ar-TN" sz="4800" b="1" dirty="0" smtClean="0">
                <a:solidFill>
                  <a:schemeClr val="bg2">
                    <a:lumMod val="40000"/>
                    <a:lumOff val="60000"/>
                  </a:schemeClr>
                </a:solidFill>
                <a:latin typeface="Times New Roman" pitchFamily="18" charset="0"/>
                <a:cs typeface="Times New Roman" pitchFamily="18" charset="0"/>
              </a:rPr>
              <a:t>على ماذا تدلّ الأسماء المسطرة في النّصّ:</a:t>
            </a:r>
            <a:r>
              <a:rPr lang="ar-TN" sz="4800" b="1" dirty="0" smtClean="0">
                <a:latin typeface="Times New Roman" pitchFamily="18" charset="0"/>
                <a:cs typeface="Times New Roman" pitchFamily="18" charset="0"/>
              </a:rPr>
              <a:t/>
            </a:r>
            <a:br>
              <a:rPr lang="ar-TN" sz="4800" b="1" dirty="0" smtClean="0">
                <a:latin typeface="Times New Roman" pitchFamily="18" charset="0"/>
                <a:cs typeface="Times New Roman" pitchFamily="18" charset="0"/>
              </a:rPr>
            </a:br>
            <a:r>
              <a:rPr lang="ar-TN" sz="4800" b="1" dirty="0" smtClean="0">
                <a:latin typeface="Times New Roman" pitchFamily="18" charset="0"/>
                <a:cs typeface="Times New Roman" pitchFamily="18" charset="0"/>
              </a:rPr>
              <a:t>كان للفيل </a:t>
            </a:r>
            <a:r>
              <a:rPr lang="ar-TN" sz="4800" b="1" u="sng" dirty="0" smtClean="0">
                <a:latin typeface="Times New Roman" pitchFamily="18" charset="0"/>
                <a:cs typeface="Times New Roman" pitchFamily="18" charset="0"/>
              </a:rPr>
              <a:t>مشرب</a:t>
            </a:r>
            <a:r>
              <a:rPr lang="ar-TN" sz="4800" b="1" dirty="0" smtClean="0">
                <a:latin typeface="Times New Roman" pitchFamily="18" charset="0"/>
                <a:cs typeface="Times New Roman" pitchFamily="18" charset="0"/>
              </a:rPr>
              <a:t> يتردّد إليه في </a:t>
            </a:r>
            <a:r>
              <a:rPr lang="ar-TN" sz="4800" b="1" u="sng" dirty="0" smtClean="0">
                <a:latin typeface="Times New Roman" pitchFamily="18" charset="0"/>
                <a:cs typeface="Times New Roman" pitchFamily="18" charset="0"/>
              </a:rPr>
              <a:t>موعد</a:t>
            </a:r>
            <a:r>
              <a:rPr lang="ar-TN" sz="4800" b="1" dirty="0" smtClean="0">
                <a:latin typeface="Times New Roman" pitchFamily="18" charset="0"/>
                <a:cs typeface="Times New Roman" pitchFamily="18" charset="0"/>
              </a:rPr>
              <a:t> معلوم.فمرّ ذات يوم على عادته ليرد </a:t>
            </a:r>
            <a:r>
              <a:rPr lang="ar-TN" sz="4800" b="1" u="sng" dirty="0" smtClean="0">
                <a:latin typeface="Times New Roman" pitchFamily="18" charset="0"/>
                <a:cs typeface="Times New Roman" pitchFamily="18" charset="0"/>
              </a:rPr>
              <a:t>مورد</a:t>
            </a:r>
            <a:r>
              <a:rPr lang="ar-TN" sz="4800" b="1" dirty="0" smtClean="0">
                <a:latin typeface="Times New Roman" pitchFamily="18" charset="0"/>
                <a:cs typeface="Times New Roman" pitchFamily="18" charset="0"/>
              </a:rPr>
              <a:t>ه.فوطئ عشّ </a:t>
            </a:r>
            <a:r>
              <a:rPr lang="ar-TN" sz="4800" b="1" dirty="0" err="1" smtClean="0">
                <a:latin typeface="Times New Roman" pitchFamily="18" charset="0"/>
                <a:cs typeface="Times New Roman" pitchFamily="18" charset="0"/>
              </a:rPr>
              <a:t>القبّرة</a:t>
            </a:r>
            <a:r>
              <a:rPr lang="ar-TN" sz="4800" b="1" dirty="0" smtClean="0">
                <a:latin typeface="Times New Roman" pitchFamily="18" charset="0"/>
                <a:cs typeface="Times New Roman" pitchFamily="18" charset="0"/>
              </a:rPr>
              <a:t> و قتل </a:t>
            </a:r>
            <a:r>
              <a:rPr lang="ar-TN" sz="4800" b="1" dirty="0" err="1" smtClean="0">
                <a:latin typeface="Times New Roman" pitchFamily="18" charset="0"/>
                <a:cs typeface="Times New Roman" pitchFamily="18" charset="0"/>
              </a:rPr>
              <a:t>فراخها</a:t>
            </a:r>
            <a:r>
              <a:rPr lang="ar-TN" sz="4800" b="1" dirty="0" smtClean="0">
                <a:latin typeface="Times New Roman" pitchFamily="18" charset="0"/>
                <a:cs typeface="Times New Roman" pitchFamily="18" charset="0"/>
              </a:rPr>
              <a:t> و سخر منها .فاتّفقت مع جماعة الطّير.فذهبن إلى الفيل </a:t>
            </a:r>
            <a:r>
              <a:rPr lang="ar-TN" sz="4800" b="1" dirty="0" err="1" smtClean="0">
                <a:latin typeface="Times New Roman" pitchFamily="18" charset="0"/>
                <a:cs typeface="Times New Roman" pitchFamily="18" charset="0"/>
              </a:rPr>
              <a:t>و</a:t>
            </a:r>
            <a:r>
              <a:rPr lang="ar-TN" sz="4800" b="1" dirty="0" smtClean="0">
                <a:latin typeface="Times New Roman" pitchFamily="18" charset="0"/>
                <a:cs typeface="Times New Roman" pitchFamily="18" charset="0"/>
              </a:rPr>
              <a:t> لم يزلن ينقرن عينيه حتّى ذهبن </a:t>
            </a:r>
            <a:r>
              <a:rPr lang="ar-TN" sz="4800" b="1" dirty="0" err="1" smtClean="0">
                <a:latin typeface="Times New Roman" pitchFamily="18" charset="0"/>
                <a:cs typeface="Times New Roman" pitchFamily="18" charset="0"/>
              </a:rPr>
              <a:t>بهما</a:t>
            </a:r>
            <a:r>
              <a:rPr lang="ar-TN" sz="4800" b="1" dirty="0" smtClean="0">
                <a:latin typeface="Times New Roman" pitchFamily="18" charset="0"/>
                <a:cs typeface="Times New Roman" pitchFamily="18" charset="0"/>
              </a:rPr>
              <a:t> .و بقي لا يهتدي إلى </a:t>
            </a:r>
            <a:r>
              <a:rPr lang="ar-TN" sz="4800" b="1" u="sng" dirty="0" smtClean="0">
                <a:latin typeface="Times New Roman" pitchFamily="18" charset="0"/>
                <a:cs typeface="Times New Roman" pitchFamily="18" charset="0"/>
              </a:rPr>
              <a:t>مطعم</a:t>
            </a:r>
            <a:r>
              <a:rPr lang="ar-TN" sz="4800" b="1" dirty="0" smtClean="0">
                <a:latin typeface="Times New Roman" pitchFamily="18" charset="0"/>
                <a:cs typeface="Times New Roman" pitchFamily="18" charset="0"/>
              </a:rPr>
              <a:t>ه </a:t>
            </a:r>
            <a:r>
              <a:rPr lang="ar-TN" sz="4800" b="1" dirty="0" err="1" smtClean="0">
                <a:latin typeface="Times New Roman" pitchFamily="18" charset="0"/>
                <a:cs typeface="Times New Roman" pitchFamily="18" charset="0"/>
              </a:rPr>
              <a:t>و</a:t>
            </a:r>
            <a:r>
              <a:rPr lang="ar-TN" sz="4800" b="1" dirty="0" smtClean="0">
                <a:latin typeface="Times New Roman" pitchFamily="18" charset="0"/>
                <a:cs typeface="Times New Roman" pitchFamily="18" charset="0"/>
              </a:rPr>
              <a:t> </a:t>
            </a:r>
            <a:r>
              <a:rPr lang="ar-TN" sz="4800" b="1" u="sng" dirty="0" smtClean="0">
                <a:latin typeface="Times New Roman" pitchFamily="18" charset="0"/>
                <a:cs typeface="Times New Roman" pitchFamily="18" charset="0"/>
              </a:rPr>
              <a:t>مشرب</a:t>
            </a:r>
            <a:r>
              <a:rPr lang="ar-TN" sz="4800" b="1" dirty="0" smtClean="0">
                <a:latin typeface="Times New Roman" pitchFamily="18" charset="0"/>
                <a:cs typeface="Times New Roman" pitchFamily="18" charset="0"/>
              </a:rPr>
              <a:t>ه إلاّ ما يقمّه من </a:t>
            </a:r>
            <a:r>
              <a:rPr lang="ar-TN" sz="4800" b="1" u="sng" dirty="0" smtClean="0">
                <a:latin typeface="Times New Roman" pitchFamily="18" charset="0"/>
                <a:cs typeface="Times New Roman" pitchFamily="18" charset="0"/>
              </a:rPr>
              <a:t>موضع</a:t>
            </a:r>
            <a:r>
              <a:rPr lang="ar-TN" sz="4800" b="1" dirty="0" smtClean="0">
                <a:latin typeface="Times New Roman" pitchFamily="18" charset="0"/>
                <a:cs typeface="Times New Roman" pitchFamily="18" charset="0"/>
              </a:rPr>
              <a:t>ه.</a:t>
            </a:r>
            <a:br>
              <a:rPr lang="ar-TN" sz="4800" b="1" dirty="0" smtClean="0">
                <a:latin typeface="Times New Roman" pitchFamily="18" charset="0"/>
                <a:cs typeface="Times New Roman" pitchFamily="18" charset="0"/>
              </a:rPr>
            </a:br>
            <a:r>
              <a:rPr lang="ar-TN" sz="4800" b="1" dirty="0" smtClean="0">
                <a:solidFill>
                  <a:srgbClr val="FF0000"/>
                </a:solidFill>
                <a:latin typeface="Times New Roman" pitchFamily="18" charset="0"/>
                <a:cs typeface="Times New Roman" pitchFamily="18" charset="0"/>
              </a:rPr>
              <a:t>عن ابن المقفع</a:t>
            </a:r>
            <a:endParaRPr lang="fr-FR" sz="4800" dirty="0">
              <a:solidFill>
                <a:srgbClr val="FF0000"/>
              </a:solidFill>
            </a:endParaRPr>
          </a:p>
        </p:txBody>
      </p:sp>
      <p:sp>
        <p:nvSpPr>
          <p:cNvPr id="7" name="Espace réservé de la date 6"/>
          <p:cNvSpPr>
            <a:spLocks noGrp="1"/>
          </p:cNvSpPr>
          <p:nvPr>
            <p:ph type="dt" sz="half" idx="10"/>
          </p:nvPr>
        </p:nvSpPr>
        <p:spPr/>
        <p:txBody>
          <a:bodyPr/>
          <a:lstStyle/>
          <a:p>
            <a:r>
              <a:rPr lang="ar-TN" smtClean="0"/>
              <a:t>10/01/2012</a:t>
            </a:r>
            <a:endParaRPr lang="fr-FR"/>
          </a:p>
        </p:txBody>
      </p:sp>
      <p:sp>
        <p:nvSpPr>
          <p:cNvPr id="8" name="Espace réservé du pied de page 7"/>
          <p:cNvSpPr>
            <a:spLocks noGrp="1"/>
          </p:cNvSpPr>
          <p:nvPr>
            <p:ph type="ftr" sz="quarter" idx="11"/>
          </p:nvPr>
        </p:nvSpPr>
        <p:spPr/>
        <p:txBody>
          <a:bodyPr/>
          <a:lstStyle/>
          <a:p>
            <a:r>
              <a:rPr lang="ar-TN" smtClean="0"/>
              <a:t>المصدر الميمي و اسم الزمان و اسم المكان</a:t>
            </a: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0"/>
            <a:ext cx="7429520" cy="571480"/>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ar-TN" sz="4000" b="1" dirty="0" smtClean="0">
                <a:latin typeface="Times New Roman" pitchFamily="18" charset="0"/>
                <a:cs typeface="Times New Roman" pitchFamily="18" charset="0"/>
              </a:rPr>
              <a:t>المصدر الميمي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اسم الزمان </a:t>
            </a:r>
            <a:r>
              <a:rPr lang="ar-TN" sz="4000" b="1" dirty="0" err="1" smtClean="0">
                <a:latin typeface="Times New Roman" pitchFamily="18" charset="0"/>
                <a:cs typeface="Times New Roman" pitchFamily="18" charset="0"/>
              </a:rPr>
              <a:t>و</a:t>
            </a:r>
            <a:r>
              <a:rPr lang="ar-TN" sz="4000" b="1" dirty="0" smtClean="0">
                <a:latin typeface="Times New Roman" pitchFamily="18" charset="0"/>
                <a:cs typeface="Times New Roman" pitchFamily="18" charset="0"/>
              </a:rPr>
              <a:t> اسم المكان</a:t>
            </a:r>
            <a:endParaRPr lang="fr-FR" sz="4000" b="1" dirty="0">
              <a:latin typeface="Times New Roman" pitchFamily="18" charset="0"/>
              <a:cs typeface="Times New Roman" pitchFamily="18" charset="0"/>
            </a:endParaRPr>
          </a:p>
        </p:txBody>
      </p:sp>
      <p:sp>
        <p:nvSpPr>
          <p:cNvPr id="3" name="Sous-titre 2"/>
          <p:cNvSpPr>
            <a:spLocks noGrp="1"/>
          </p:cNvSpPr>
          <p:nvPr>
            <p:ph type="subTitle" idx="1"/>
          </p:nvPr>
        </p:nvSpPr>
        <p:spPr>
          <a:xfrm>
            <a:off x="7358082" y="0"/>
            <a:ext cx="1785918" cy="571504"/>
          </a:xfrm>
        </p:spPr>
        <p:style>
          <a:lnRef idx="1">
            <a:schemeClr val="accent6"/>
          </a:lnRef>
          <a:fillRef idx="2">
            <a:schemeClr val="accent6"/>
          </a:fillRef>
          <a:effectRef idx="1">
            <a:schemeClr val="accent6"/>
          </a:effectRef>
          <a:fontRef idx="minor">
            <a:schemeClr val="dk1"/>
          </a:fontRef>
        </p:style>
        <p:txBody>
          <a:bodyPr>
            <a:normAutofit/>
          </a:bodyPr>
          <a:lstStyle/>
          <a:p>
            <a:pPr algn="r"/>
            <a:r>
              <a:rPr lang="ar-TN" sz="1200" b="1" dirty="0" smtClean="0">
                <a:latin typeface="Arial" pitchFamily="34" charset="0"/>
                <a:cs typeface="Arial" pitchFamily="34" charset="0"/>
              </a:rPr>
              <a:t>الأستاذ محمد الهادي </a:t>
            </a:r>
            <a:r>
              <a:rPr lang="ar-TN" sz="1200" b="1" dirty="0" err="1" smtClean="0">
                <a:latin typeface="Arial" pitchFamily="34" charset="0"/>
                <a:cs typeface="Arial" pitchFamily="34" charset="0"/>
              </a:rPr>
              <a:t>الكعبوري</a:t>
            </a:r>
            <a:r>
              <a:rPr lang="ar-TN" sz="1200" b="1" dirty="0" smtClean="0">
                <a:latin typeface="Arial" pitchFamily="34" charset="0"/>
                <a:cs typeface="Arial" pitchFamily="34" charset="0"/>
              </a:rPr>
              <a:t/>
            </a:r>
            <a:br>
              <a:rPr lang="ar-TN" sz="1200" b="1" dirty="0" smtClean="0">
                <a:latin typeface="Arial" pitchFamily="34" charset="0"/>
                <a:cs typeface="Arial" pitchFamily="34" charset="0"/>
              </a:rPr>
            </a:br>
            <a:r>
              <a:rPr lang="ar-TN" sz="1200" b="1" dirty="0" smtClean="0">
                <a:latin typeface="Arial" pitchFamily="34" charset="0"/>
                <a:cs typeface="Arial" pitchFamily="34" charset="0"/>
              </a:rPr>
              <a:t>المدرسة الإعدادية منزل جميل 2</a:t>
            </a:r>
            <a:endParaRPr lang="fr-FR" sz="1200" b="1" dirty="0">
              <a:latin typeface="Arial" pitchFamily="34" charset="0"/>
              <a:cs typeface="Arial" pitchFamily="34" charset="0"/>
            </a:endParaRPr>
          </a:p>
        </p:txBody>
      </p:sp>
      <p:sp>
        <p:nvSpPr>
          <p:cNvPr id="8" name="Carré corné 7"/>
          <p:cNvSpPr/>
          <p:nvPr/>
        </p:nvSpPr>
        <p:spPr>
          <a:xfrm>
            <a:off x="0" y="642918"/>
            <a:ext cx="9144000" cy="6215082"/>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8800" dirty="0" smtClean="0">
                <a:latin typeface="Times New Roman" pitchFamily="18" charset="0"/>
                <a:cs typeface="Times New Roman" pitchFamily="18" charset="0"/>
              </a:rPr>
              <a:t/>
            </a:r>
            <a:br>
              <a:rPr lang="ar-TN" sz="8800" dirty="0" smtClean="0">
                <a:latin typeface="Times New Roman" pitchFamily="18" charset="0"/>
                <a:cs typeface="Times New Roman" pitchFamily="18" charset="0"/>
              </a:rPr>
            </a:br>
            <a:r>
              <a:rPr lang="ar-TN" sz="8800" dirty="0" smtClean="0">
                <a:latin typeface="Times New Roman" pitchFamily="18" charset="0"/>
                <a:cs typeface="Times New Roman" pitchFamily="18" charset="0"/>
              </a:rPr>
              <a:t>يصاغ اسم الزّمان </a:t>
            </a:r>
            <a:r>
              <a:rPr lang="ar-TN" sz="8800" dirty="0" err="1" smtClean="0">
                <a:latin typeface="Times New Roman" pitchFamily="18" charset="0"/>
                <a:cs typeface="Times New Roman" pitchFamily="18" charset="0"/>
              </a:rPr>
              <a:t>و</a:t>
            </a:r>
            <a:r>
              <a:rPr lang="ar-TN" sz="8800" dirty="0" smtClean="0">
                <a:latin typeface="Times New Roman" pitchFamily="18" charset="0"/>
                <a:cs typeface="Times New Roman" pitchFamily="18" charset="0"/>
              </a:rPr>
              <a:t> اسم المكان </a:t>
            </a:r>
            <a:r>
              <a:rPr lang="ar-TN" sz="8800" dirty="0" err="1" smtClean="0">
                <a:latin typeface="Times New Roman" pitchFamily="18" charset="0"/>
                <a:cs typeface="Times New Roman" pitchFamily="18" charset="0"/>
              </a:rPr>
              <a:t>و</a:t>
            </a:r>
            <a:r>
              <a:rPr lang="ar-TN" sz="8800" dirty="0" smtClean="0">
                <a:latin typeface="Times New Roman" pitchFamily="18" charset="0"/>
                <a:cs typeface="Times New Roman" pitchFamily="18" charset="0"/>
              </a:rPr>
              <a:t> المصدر الميميّ  بنفس الطّريقة </a:t>
            </a:r>
            <a:r>
              <a:rPr lang="ar-TN" sz="8800" dirty="0" err="1" smtClean="0">
                <a:latin typeface="Times New Roman" pitchFamily="18" charset="0"/>
                <a:cs typeface="Times New Roman" pitchFamily="18" charset="0"/>
              </a:rPr>
              <a:t>و</a:t>
            </a:r>
            <a:r>
              <a:rPr lang="ar-TN" sz="8800" dirty="0" smtClean="0">
                <a:latin typeface="Times New Roman" pitchFamily="18" charset="0"/>
                <a:cs typeface="Times New Roman" pitchFamily="18" charset="0"/>
              </a:rPr>
              <a:t> لا </a:t>
            </a:r>
            <a:r>
              <a:rPr lang="ar-TN" sz="8800" dirty="0" smtClean="0">
                <a:solidFill>
                  <a:schemeClr val="bg2">
                    <a:lumMod val="10000"/>
                  </a:schemeClr>
                </a:solidFill>
                <a:latin typeface="Times New Roman" pitchFamily="18" charset="0"/>
                <a:cs typeface="Times New Roman" pitchFamily="18" charset="0"/>
              </a:rPr>
              <a:t>يفرّق</a:t>
            </a:r>
            <a:r>
              <a:rPr lang="ar-TN" sz="8800" dirty="0" smtClean="0">
                <a:latin typeface="Times New Roman" pitchFamily="18" charset="0"/>
                <a:cs typeface="Times New Roman" pitchFamily="18" charset="0"/>
              </a:rPr>
              <a:t> </a:t>
            </a:r>
            <a:r>
              <a:rPr lang="ar-TN" sz="8800" dirty="0" smtClean="0">
                <a:solidFill>
                  <a:schemeClr val="bg2">
                    <a:lumMod val="10000"/>
                  </a:schemeClr>
                </a:solidFill>
                <a:latin typeface="Times New Roman" pitchFamily="18" charset="0"/>
                <a:cs typeface="Times New Roman" pitchFamily="18" charset="0"/>
              </a:rPr>
              <a:t>بينها</a:t>
            </a:r>
            <a:r>
              <a:rPr lang="ar-TN" sz="8800" dirty="0" smtClean="0">
                <a:latin typeface="Times New Roman" pitchFamily="18" charset="0"/>
                <a:cs typeface="Times New Roman" pitchFamily="18" charset="0"/>
              </a:rPr>
              <a:t> إلاّ </a:t>
            </a:r>
            <a:r>
              <a:rPr lang="ar-TN" sz="8800" dirty="0" smtClean="0">
                <a:solidFill>
                  <a:schemeClr val="bg2">
                    <a:lumMod val="10000"/>
                  </a:schemeClr>
                </a:solidFill>
                <a:latin typeface="Times New Roman" pitchFamily="18" charset="0"/>
                <a:cs typeface="Times New Roman" pitchFamily="18" charset="0"/>
              </a:rPr>
              <a:t>السّياق</a:t>
            </a:r>
            <a:endParaRPr lang="fr-FR" sz="8800" dirty="0">
              <a:solidFill>
                <a:schemeClr val="bg2">
                  <a:lumMod val="10000"/>
                </a:schemeClr>
              </a:solidFill>
              <a:latin typeface="Times New Roman" pitchFamily="18" charset="0"/>
              <a:cs typeface="Times New Roman" pitchFamily="18" charset="0"/>
            </a:endParaRPr>
          </a:p>
        </p:txBody>
      </p:sp>
      <p:sp>
        <p:nvSpPr>
          <p:cNvPr id="7" name="Carré corné 6"/>
          <p:cNvSpPr/>
          <p:nvPr/>
        </p:nvSpPr>
        <p:spPr>
          <a:xfrm>
            <a:off x="0" y="642918"/>
            <a:ext cx="9144000" cy="6215082"/>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ar-TN" sz="6000" dirty="0" smtClean="0">
                <a:latin typeface="Times New Roman" pitchFamily="18" charset="0"/>
                <a:cs typeface="Times New Roman" pitchFamily="18" charset="0"/>
              </a:rPr>
              <a:t/>
            </a:r>
            <a:br>
              <a:rPr lang="ar-TN" sz="6000" dirty="0" smtClean="0">
                <a:latin typeface="Times New Roman" pitchFamily="18" charset="0"/>
                <a:cs typeface="Times New Roman" pitchFamily="18" charset="0"/>
              </a:rPr>
            </a:br>
            <a:r>
              <a:rPr lang="ar-TN" sz="6000" dirty="0" err="1" smtClean="0">
                <a:latin typeface="Times New Roman" pitchFamily="18" charset="0"/>
                <a:cs typeface="Times New Roman" pitchFamily="18" charset="0"/>
              </a:rPr>
              <a:t>اـ</a:t>
            </a:r>
            <a:r>
              <a:rPr lang="ar-TN" sz="6000" dirty="0" smtClean="0">
                <a:latin typeface="Times New Roman" pitchFamily="18" charset="0"/>
                <a:cs typeface="Times New Roman" pitchFamily="18" charset="0"/>
              </a:rPr>
              <a:t> التّمرين 5ص187</a:t>
            </a:r>
            <a:br>
              <a:rPr lang="ar-TN" sz="6000" dirty="0" smtClean="0">
                <a:latin typeface="Times New Roman" pitchFamily="18" charset="0"/>
                <a:cs typeface="Times New Roman" pitchFamily="18" charset="0"/>
              </a:rPr>
            </a:br>
            <a:r>
              <a:rPr lang="ar-TN" sz="2400" dirty="0" smtClean="0">
                <a:latin typeface="Times New Roman" pitchFamily="18" charset="0"/>
                <a:cs typeface="Times New Roman" pitchFamily="18" charset="0"/>
              </a:rPr>
              <a:t/>
            </a:r>
            <a:br>
              <a:rPr lang="ar-TN" sz="2400" dirty="0" smtClean="0">
                <a:latin typeface="Times New Roman" pitchFamily="18" charset="0"/>
                <a:cs typeface="Times New Roman" pitchFamily="18" charset="0"/>
              </a:rPr>
            </a:br>
            <a:r>
              <a:rPr lang="ar-TN" sz="6000" dirty="0" err="1" smtClean="0">
                <a:latin typeface="Times New Roman" pitchFamily="18" charset="0"/>
                <a:cs typeface="Times New Roman" pitchFamily="18" charset="0"/>
              </a:rPr>
              <a:t>ااـ</a:t>
            </a:r>
            <a:r>
              <a:rPr lang="ar-TN" sz="6000" dirty="0" smtClean="0">
                <a:latin typeface="Times New Roman" pitchFamily="18" charset="0"/>
                <a:cs typeface="Times New Roman" pitchFamily="18" charset="0"/>
              </a:rPr>
              <a:t> اكتب فقرة من 6 ستة أسطر تتحدّث فيها عن قدوم العام الجديد </a:t>
            </a:r>
            <a:r>
              <a:rPr lang="ar-TN" sz="6000" dirty="0" err="1" smtClean="0">
                <a:latin typeface="Times New Roman" pitchFamily="18" charset="0"/>
                <a:cs typeface="Times New Roman" pitchFamily="18" charset="0"/>
              </a:rPr>
              <a:t>و</a:t>
            </a:r>
            <a:r>
              <a:rPr lang="ar-TN" sz="6000" dirty="0" smtClean="0">
                <a:latin typeface="Times New Roman" pitchFamily="18" charset="0"/>
                <a:cs typeface="Times New Roman" pitchFamily="18" charset="0"/>
              </a:rPr>
              <a:t> ما فعلت في هذه المناسبة مستعملا اسم زمان </a:t>
            </a:r>
            <a:r>
              <a:rPr lang="ar-TN" sz="6000" dirty="0" err="1" smtClean="0">
                <a:latin typeface="Times New Roman" pitchFamily="18" charset="0"/>
                <a:cs typeface="Times New Roman" pitchFamily="18" charset="0"/>
              </a:rPr>
              <a:t>و</a:t>
            </a:r>
            <a:r>
              <a:rPr lang="ar-TN" sz="6000" dirty="0" smtClean="0">
                <a:latin typeface="Times New Roman" pitchFamily="18" charset="0"/>
                <a:cs typeface="Times New Roman" pitchFamily="18" charset="0"/>
              </a:rPr>
              <a:t> اسم مكان </a:t>
            </a:r>
            <a:r>
              <a:rPr lang="ar-TN" sz="6000" dirty="0" err="1" smtClean="0">
                <a:latin typeface="Times New Roman" pitchFamily="18" charset="0"/>
                <a:cs typeface="Times New Roman" pitchFamily="18" charset="0"/>
              </a:rPr>
              <a:t>و</a:t>
            </a:r>
            <a:r>
              <a:rPr lang="ar-TN" sz="6000" dirty="0" smtClean="0">
                <a:latin typeface="Times New Roman" pitchFamily="18" charset="0"/>
                <a:cs typeface="Times New Roman" pitchFamily="18" charset="0"/>
              </a:rPr>
              <a:t> مصدرا ميميا أحدها مشتقّ من فعل مزيد مع الشكل .</a:t>
            </a:r>
            <a:endParaRPr lang="fr-FR" sz="6000" dirty="0">
              <a:latin typeface="Times New Roman" pitchFamily="18" charset="0"/>
              <a:cs typeface="Times New Roman" pitchFamily="18" charset="0"/>
            </a:endParaRPr>
          </a:p>
        </p:txBody>
      </p:sp>
      <p:sp>
        <p:nvSpPr>
          <p:cNvPr id="9" name="Carré corné 8"/>
          <p:cNvSpPr/>
          <p:nvPr/>
        </p:nvSpPr>
        <p:spPr>
          <a:xfrm>
            <a:off x="0" y="571480"/>
            <a:ext cx="9144000" cy="628652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TN" sz="8000" dirty="0" smtClean="0">
                <a:latin typeface="Times New Roman" pitchFamily="18" charset="0"/>
                <a:cs typeface="Times New Roman" pitchFamily="18" charset="0"/>
              </a:rPr>
              <a:t>التمرين المنزلي 7ص188</a:t>
            </a:r>
            <a:endParaRPr lang="fr-FR" sz="8000" dirty="0">
              <a:latin typeface="Times New Roman" pitchFamily="18" charset="0"/>
              <a:cs typeface="Times New Roman" pitchFamily="18" charset="0"/>
            </a:endParaRPr>
          </a:p>
        </p:txBody>
      </p:sp>
      <p:sp>
        <p:nvSpPr>
          <p:cNvPr id="10" name="Espace réservé de la date 9"/>
          <p:cNvSpPr>
            <a:spLocks noGrp="1"/>
          </p:cNvSpPr>
          <p:nvPr>
            <p:ph type="dt" sz="half" idx="10"/>
          </p:nvPr>
        </p:nvSpPr>
        <p:spPr/>
        <p:txBody>
          <a:bodyPr/>
          <a:lstStyle/>
          <a:p>
            <a:r>
              <a:rPr lang="ar-TN" smtClean="0"/>
              <a:t>10/01/2012</a:t>
            </a:r>
            <a:endParaRPr lang="fr-FR"/>
          </a:p>
        </p:txBody>
      </p:sp>
      <p:sp>
        <p:nvSpPr>
          <p:cNvPr id="11" name="Espace réservé du pied de page 10"/>
          <p:cNvSpPr>
            <a:spLocks noGrp="1"/>
          </p:cNvSpPr>
          <p:nvPr>
            <p:ph type="ftr" sz="quarter" idx="11"/>
          </p:nvPr>
        </p:nvSpPr>
        <p:spPr/>
        <p:txBody>
          <a:bodyPr/>
          <a:lstStyle/>
          <a:p>
            <a:r>
              <a:rPr lang="ar-TN" smtClean="0"/>
              <a:t>المصدر الميمي و اسم الزمان و اسم المكان</a:t>
            </a: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diamond(in)">
                                      <p:cBhvr>
                                        <p:cTn id="7" dur="20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checkerboard(across)">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9"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934</TotalTime>
  <Words>368</Words>
  <Application>Microsoft Office PowerPoint</Application>
  <PresentationFormat>Affichage à l'écran (4:3)</PresentationFormat>
  <Paragraphs>90</Paragraphs>
  <Slides>8</Slides>
  <Notes>6</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Débit</vt:lpstr>
      <vt:lpstr>المصدر الميمي  و  اسم الزّمان  و  اسم المكان</vt:lpstr>
      <vt:lpstr>Diapositive 2</vt:lpstr>
      <vt:lpstr>Diapositive 3</vt:lpstr>
      <vt:lpstr>المصدر الميمي واسم الزّمان و اسم المكان</vt:lpstr>
      <vt:lpstr>المصدر الميمي واسم الزّمان و اسم المكان</vt:lpstr>
      <vt:lpstr>المصدر الميمي</vt:lpstr>
      <vt:lpstr>Diapositive 7</vt:lpstr>
      <vt:lpstr>المصدر الميمي و اسم الزمان و اسم المكان</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المصدر الميمي و أسم الزّمان و اسم المكان</dc:title>
  <dc:creator>EIB</dc:creator>
  <cp:keywords>مصدر ميمي;اسم مكان;اسم زمان</cp:keywords>
  <cp:lastModifiedBy>EIB</cp:lastModifiedBy>
  <cp:revision>105</cp:revision>
  <dcterms:created xsi:type="dcterms:W3CDTF">2012-01-04T19:20:11Z</dcterms:created>
  <dcterms:modified xsi:type="dcterms:W3CDTF">2012-03-31T12:12:14Z</dcterms:modified>
</cp:coreProperties>
</file>